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256" r:id="rId6"/>
    <p:sldId id="306" r:id="rId7"/>
    <p:sldId id="319" r:id="rId8"/>
    <p:sldId id="298" r:id="rId9"/>
    <p:sldId id="270" r:id="rId10"/>
    <p:sldId id="320" r:id="rId11"/>
    <p:sldId id="269" r:id="rId12"/>
    <p:sldId id="258" r:id="rId13"/>
    <p:sldId id="312" r:id="rId14"/>
    <p:sldId id="268" r:id="rId15"/>
    <p:sldId id="277" r:id="rId16"/>
    <p:sldId id="311" r:id="rId17"/>
    <p:sldId id="302" r:id="rId18"/>
    <p:sldId id="313" r:id="rId19"/>
    <p:sldId id="262" r:id="rId20"/>
    <p:sldId id="275" r:id="rId21"/>
    <p:sldId id="314" r:id="rId22"/>
    <p:sldId id="321" r:id="rId23"/>
    <p:sldId id="304" r:id="rId24"/>
    <p:sldId id="315" r:id="rId25"/>
    <p:sldId id="305" r:id="rId26"/>
    <p:sldId id="318" r:id="rId27"/>
    <p:sldId id="263" r:id="rId28"/>
    <p:sldId id="294" r:id="rId29"/>
    <p:sldId id="293" r:id="rId30"/>
    <p:sldId id="266" r:id="rId31"/>
    <p:sldId id="317" r:id="rId32"/>
    <p:sldId id="310" r:id="rId3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W Lee" initials="PW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76353" autoAdjust="0"/>
  </p:normalViewPr>
  <p:slideViewPr>
    <p:cSldViewPr>
      <p:cViewPr varScale="1">
        <p:scale>
          <a:sx n="78" d="100"/>
          <a:sy n="78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7957A-8352-4B43-B4C3-D5369A6FE57A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77DA9-ED96-4FDC-BA2E-0689A7B84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CDDE9A-7379-49ED-9ECD-12062A2F0421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6DA25D-C111-4440-941B-1C909E148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1200" i="1" dirty="0" smtClean="0">
                <a:solidFill>
                  <a:srgbClr val="FF0000"/>
                </a:solidFill>
              </a:rPr>
              <a:t>Comments: There are different issues for outpatient providers vs. hospitalists/ED. Need 2 distinct presentations</a:t>
            </a:r>
          </a:p>
          <a:p>
            <a:pPr marL="0" indent="0" eaLnBrk="1" hangingPunct="1">
              <a:buNone/>
              <a:defRPr/>
            </a:pPr>
            <a:r>
              <a:rPr lang="en-US" sz="1200" i="1" dirty="0" smtClean="0">
                <a:solidFill>
                  <a:srgbClr val="FF0000"/>
                </a:solidFill>
              </a:rPr>
              <a:t>Reinforce idea of the POC at VA (i.e. case manager) who can best address these issues in a timely and appropriate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stress VA is a health care system, not a pharmacy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Print is</a:t>
            </a:r>
            <a:r>
              <a:rPr lang="en-US" baseline="0" dirty="0" smtClean="0"/>
              <a:t> too small but may be useful as way to talk briefly about MHV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VEHU  Classes?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Clinical Training available to community?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8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Comment “When in doubt, call the case manager”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Comment: Say, “we may not know all the answers but we will point you in the right direction”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8E0EC-4BCB-410C-8D2D-7566A4D987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Anticipating the return of many Veterans </a:t>
            </a:r>
            <a:r>
              <a:rPr lang="en-US" baseline="0" dirty="0" smtClean="0"/>
              <a:t>to our communities, many of whom will get care in the community as well as at their local VHA.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Acknowledge that VA hasn’t always done a good job collaborating with community physicians and hospitals.</a:t>
            </a:r>
          </a:p>
          <a:p>
            <a:r>
              <a:rPr lang="en-US" baseline="0" dirty="0" smtClean="0"/>
              <a:t>We would like to open a conversation about how we can collaborate better to manage care for our shared Veteran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Most of the attention</a:t>
            </a:r>
            <a:r>
              <a:rPr lang="en-US" baseline="0" dirty="0" smtClean="0"/>
              <a:t> currently goes to those involved with wars in Iraq and Afghanistan, but VA treats Veterans of all ages and from all conflicts.</a:t>
            </a: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8E0EC-4BCB-410C-8D2D-7566A4D987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D9FAE-11B9-4352-9E77-1ED945229A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Third leg on Federally Funded healthcare stool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D9FAE-11B9-4352-9E77-1ED945229A5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41D17-5064-4220-A6A4-9F6BC1EFBF93}" type="slidenum">
              <a:rPr lang="en-US" smtClean="0">
                <a:ea typeface="ＭＳ Ｐゴシック"/>
                <a:cs typeface="ＭＳ Ｐゴシック"/>
              </a:rPr>
              <a:pPr>
                <a:defRPr/>
              </a:pPr>
              <a:t>7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828352"/>
            <a:ext cx="2971800" cy="46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defTabSz="930275"/>
            <a:fld id="{1CD99FC4-27AF-4652-BA22-AB6CFB4B08D9}" type="slidenum">
              <a:rPr lang="en-US" sz="1200"/>
              <a:pPr algn="r" defTabSz="930275"/>
              <a:t>7</a:t>
            </a:fld>
            <a:endParaRPr lang="en-US" sz="1200" dirty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7404"/>
            <a:ext cx="5486400" cy="4181766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Comment: Need to give explanation of what these things are…what is a Vet Center, etc.</a:t>
            </a:r>
          </a:p>
          <a:p>
            <a:pPr eaLnBrk="1" hangingPunct="1"/>
            <a:endParaRPr lang="en-US" sz="2000" dirty="0" smtClean="0">
              <a:latin typeface="Times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site puts in site-specific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B307EC-77BF-4796-91C0-4106D015B5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0F3F82-EE7B-4355-98AE-453D5CC31E5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AA27-5DE8-4E31-9084-5BDE83F0881C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5696-E574-4812-8D96-D745C4958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E7FC-9F9B-409E-B243-E5CA4A38FA2A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1D6D-5430-4962-BC83-B29D3C2E4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2BC3-97D1-475E-A02B-F01BEB716F99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7AC1-9FDE-4E44-89E5-953F40236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28600" y="2968625"/>
            <a:ext cx="8686800" cy="31273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6860" t="21928" r="2229" b="15596"/>
          <a:stretch>
            <a:fillRect/>
          </a:stretch>
        </p:blipFill>
        <p:spPr bwMode="auto">
          <a:xfrm>
            <a:off x="152400" y="2971800"/>
            <a:ext cx="876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48"/>
          <p:cNvGrpSpPr>
            <a:grpSpLocks/>
          </p:cNvGrpSpPr>
          <p:nvPr userDrawn="1"/>
        </p:nvGrpSpPr>
        <p:grpSpPr bwMode="auto">
          <a:xfrm>
            <a:off x="144463" y="2963863"/>
            <a:ext cx="8851900" cy="1258887"/>
            <a:chOff x="144360" y="2963862"/>
            <a:chExt cx="8851986" cy="1258887"/>
          </a:xfrm>
        </p:grpSpPr>
        <p:sp>
          <p:nvSpPr>
            <p:cNvPr id="7" name="5-Point Star 6"/>
            <p:cNvSpPr/>
            <p:nvPr userDrawn="1"/>
          </p:nvSpPr>
          <p:spPr>
            <a:xfrm>
              <a:off x="144360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5-Point Star 7"/>
            <p:cNvSpPr/>
            <p:nvPr userDrawn="1"/>
          </p:nvSpPr>
          <p:spPr>
            <a:xfrm>
              <a:off x="144360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5-Point Star 8"/>
            <p:cNvSpPr/>
            <p:nvPr userDrawn="1"/>
          </p:nvSpPr>
          <p:spPr>
            <a:xfrm>
              <a:off x="144360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5-Point Star 9"/>
            <p:cNvSpPr/>
            <p:nvPr userDrawn="1"/>
          </p:nvSpPr>
          <p:spPr>
            <a:xfrm>
              <a:off x="144360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 userDrawn="1"/>
          </p:nvSpPr>
          <p:spPr>
            <a:xfrm>
              <a:off x="144360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5-Point Star 11"/>
            <p:cNvSpPr/>
            <p:nvPr userDrawn="1"/>
          </p:nvSpPr>
          <p:spPr>
            <a:xfrm>
              <a:off x="144360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5-Point Star 12"/>
            <p:cNvSpPr/>
            <p:nvPr userDrawn="1"/>
          </p:nvSpPr>
          <p:spPr>
            <a:xfrm>
              <a:off x="542826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 userDrawn="1"/>
          </p:nvSpPr>
          <p:spPr>
            <a:xfrm>
              <a:off x="542826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5-Point Star 14"/>
            <p:cNvSpPr/>
            <p:nvPr userDrawn="1"/>
          </p:nvSpPr>
          <p:spPr>
            <a:xfrm>
              <a:off x="542826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5-Point Star 15"/>
            <p:cNvSpPr/>
            <p:nvPr userDrawn="1"/>
          </p:nvSpPr>
          <p:spPr>
            <a:xfrm>
              <a:off x="542826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5-Point Star 16"/>
            <p:cNvSpPr/>
            <p:nvPr userDrawn="1"/>
          </p:nvSpPr>
          <p:spPr>
            <a:xfrm>
              <a:off x="542826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5-Point Star 17"/>
            <p:cNvSpPr/>
            <p:nvPr userDrawn="1"/>
          </p:nvSpPr>
          <p:spPr>
            <a:xfrm>
              <a:off x="542826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5-Point Star 18"/>
            <p:cNvSpPr/>
            <p:nvPr userDrawn="1"/>
          </p:nvSpPr>
          <p:spPr>
            <a:xfrm>
              <a:off x="753966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5-Point Star 19"/>
            <p:cNvSpPr/>
            <p:nvPr userDrawn="1"/>
          </p:nvSpPr>
          <p:spPr>
            <a:xfrm>
              <a:off x="753966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5-Point Star 20"/>
            <p:cNvSpPr/>
            <p:nvPr userDrawn="1"/>
          </p:nvSpPr>
          <p:spPr>
            <a:xfrm>
              <a:off x="753966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5-Point Star 21"/>
            <p:cNvSpPr/>
            <p:nvPr userDrawn="1"/>
          </p:nvSpPr>
          <p:spPr>
            <a:xfrm>
              <a:off x="753966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5-Point Star 22"/>
            <p:cNvSpPr/>
            <p:nvPr userDrawn="1"/>
          </p:nvSpPr>
          <p:spPr>
            <a:xfrm>
              <a:off x="753966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5-Point Star 23"/>
            <p:cNvSpPr/>
            <p:nvPr userDrawn="1"/>
          </p:nvSpPr>
          <p:spPr>
            <a:xfrm>
              <a:off x="753966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5-Point Star 24"/>
            <p:cNvSpPr/>
            <p:nvPr userDrawn="1"/>
          </p:nvSpPr>
          <p:spPr>
            <a:xfrm>
              <a:off x="1174657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5-Point Star 25"/>
            <p:cNvSpPr/>
            <p:nvPr userDrawn="1"/>
          </p:nvSpPr>
          <p:spPr>
            <a:xfrm>
              <a:off x="1174657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5-Point Star 26"/>
            <p:cNvSpPr/>
            <p:nvPr userDrawn="1"/>
          </p:nvSpPr>
          <p:spPr>
            <a:xfrm>
              <a:off x="1174657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5-Point Star 27"/>
            <p:cNvSpPr/>
            <p:nvPr userDrawn="1"/>
          </p:nvSpPr>
          <p:spPr>
            <a:xfrm>
              <a:off x="1174657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5-Point Star 28"/>
            <p:cNvSpPr/>
            <p:nvPr userDrawn="1"/>
          </p:nvSpPr>
          <p:spPr>
            <a:xfrm>
              <a:off x="1174657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5-Point Star 29"/>
            <p:cNvSpPr/>
            <p:nvPr userDrawn="1"/>
          </p:nvSpPr>
          <p:spPr>
            <a:xfrm>
              <a:off x="1174657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5-Point Star 30"/>
            <p:cNvSpPr/>
            <p:nvPr userDrawn="1"/>
          </p:nvSpPr>
          <p:spPr>
            <a:xfrm>
              <a:off x="969868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5-Point Star 31"/>
            <p:cNvSpPr/>
            <p:nvPr userDrawn="1"/>
          </p:nvSpPr>
          <p:spPr>
            <a:xfrm>
              <a:off x="969868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5-Point Star 32"/>
            <p:cNvSpPr/>
            <p:nvPr userDrawn="1"/>
          </p:nvSpPr>
          <p:spPr>
            <a:xfrm>
              <a:off x="969868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5-Point Star 33"/>
            <p:cNvSpPr/>
            <p:nvPr userDrawn="1"/>
          </p:nvSpPr>
          <p:spPr>
            <a:xfrm>
              <a:off x="969868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5-Point Star 34"/>
            <p:cNvSpPr/>
            <p:nvPr userDrawn="1"/>
          </p:nvSpPr>
          <p:spPr>
            <a:xfrm>
              <a:off x="969868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5-Point Star 35"/>
            <p:cNvSpPr/>
            <p:nvPr userDrawn="1"/>
          </p:nvSpPr>
          <p:spPr>
            <a:xfrm>
              <a:off x="969868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5-Point Star 36"/>
            <p:cNvSpPr/>
            <p:nvPr userDrawn="1"/>
          </p:nvSpPr>
          <p:spPr>
            <a:xfrm>
              <a:off x="1582649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5-Point Star 37"/>
            <p:cNvSpPr/>
            <p:nvPr userDrawn="1"/>
          </p:nvSpPr>
          <p:spPr>
            <a:xfrm>
              <a:off x="1582649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5-Point Star 38"/>
            <p:cNvSpPr/>
            <p:nvPr userDrawn="1"/>
          </p:nvSpPr>
          <p:spPr>
            <a:xfrm>
              <a:off x="1582649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5-Point Star 39"/>
            <p:cNvSpPr/>
            <p:nvPr userDrawn="1"/>
          </p:nvSpPr>
          <p:spPr>
            <a:xfrm>
              <a:off x="1582649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5-Point Star 40"/>
            <p:cNvSpPr/>
            <p:nvPr userDrawn="1"/>
          </p:nvSpPr>
          <p:spPr>
            <a:xfrm>
              <a:off x="1582649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5-Point Star 41"/>
            <p:cNvSpPr/>
            <p:nvPr userDrawn="1"/>
          </p:nvSpPr>
          <p:spPr>
            <a:xfrm>
              <a:off x="1582649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5-Point Star 42"/>
            <p:cNvSpPr/>
            <p:nvPr userDrawn="1"/>
          </p:nvSpPr>
          <p:spPr>
            <a:xfrm>
              <a:off x="1377859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5-Point Star 43"/>
            <p:cNvSpPr/>
            <p:nvPr userDrawn="1"/>
          </p:nvSpPr>
          <p:spPr>
            <a:xfrm>
              <a:off x="1377859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5-Point Star 44"/>
            <p:cNvSpPr/>
            <p:nvPr userDrawn="1"/>
          </p:nvSpPr>
          <p:spPr>
            <a:xfrm>
              <a:off x="1377859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5-Point Star 45"/>
            <p:cNvSpPr/>
            <p:nvPr userDrawn="1"/>
          </p:nvSpPr>
          <p:spPr>
            <a:xfrm>
              <a:off x="1377859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5-Point Star 46"/>
            <p:cNvSpPr/>
            <p:nvPr userDrawn="1"/>
          </p:nvSpPr>
          <p:spPr>
            <a:xfrm>
              <a:off x="1377859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5-Point Star 47"/>
            <p:cNvSpPr/>
            <p:nvPr userDrawn="1"/>
          </p:nvSpPr>
          <p:spPr>
            <a:xfrm>
              <a:off x="1377859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5-Point Star 48"/>
            <p:cNvSpPr/>
            <p:nvPr userDrawn="1"/>
          </p:nvSpPr>
          <p:spPr>
            <a:xfrm>
              <a:off x="1996990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5-Point Star 49"/>
            <p:cNvSpPr/>
            <p:nvPr userDrawn="1"/>
          </p:nvSpPr>
          <p:spPr>
            <a:xfrm>
              <a:off x="1996990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5-Point Star 50"/>
            <p:cNvSpPr/>
            <p:nvPr userDrawn="1"/>
          </p:nvSpPr>
          <p:spPr>
            <a:xfrm>
              <a:off x="1996990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5-Point Star 51"/>
            <p:cNvSpPr/>
            <p:nvPr userDrawn="1"/>
          </p:nvSpPr>
          <p:spPr>
            <a:xfrm>
              <a:off x="1996990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5-Point Star 52"/>
            <p:cNvSpPr/>
            <p:nvPr userDrawn="1"/>
          </p:nvSpPr>
          <p:spPr>
            <a:xfrm>
              <a:off x="1996990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5-Point Star 53"/>
            <p:cNvSpPr/>
            <p:nvPr userDrawn="1"/>
          </p:nvSpPr>
          <p:spPr>
            <a:xfrm>
              <a:off x="1996990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5-Point Star 54"/>
            <p:cNvSpPr/>
            <p:nvPr userDrawn="1"/>
          </p:nvSpPr>
          <p:spPr>
            <a:xfrm>
              <a:off x="1790613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5-Point Star 55"/>
            <p:cNvSpPr/>
            <p:nvPr userDrawn="1"/>
          </p:nvSpPr>
          <p:spPr>
            <a:xfrm>
              <a:off x="1790613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5-Point Star 56"/>
            <p:cNvSpPr/>
            <p:nvPr userDrawn="1"/>
          </p:nvSpPr>
          <p:spPr>
            <a:xfrm>
              <a:off x="1790613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5-Point Star 57"/>
            <p:cNvSpPr/>
            <p:nvPr userDrawn="1"/>
          </p:nvSpPr>
          <p:spPr>
            <a:xfrm>
              <a:off x="1790613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5-Point Star 58"/>
            <p:cNvSpPr/>
            <p:nvPr userDrawn="1"/>
          </p:nvSpPr>
          <p:spPr>
            <a:xfrm>
              <a:off x="1790613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5-Point Star 59"/>
            <p:cNvSpPr/>
            <p:nvPr userDrawn="1"/>
          </p:nvSpPr>
          <p:spPr>
            <a:xfrm>
              <a:off x="1790613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5-Point Star 60"/>
            <p:cNvSpPr/>
            <p:nvPr userDrawn="1"/>
          </p:nvSpPr>
          <p:spPr>
            <a:xfrm>
              <a:off x="2412919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5-Point Star 61"/>
            <p:cNvSpPr/>
            <p:nvPr userDrawn="1"/>
          </p:nvSpPr>
          <p:spPr>
            <a:xfrm>
              <a:off x="2412919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5-Point Star 62"/>
            <p:cNvSpPr/>
            <p:nvPr userDrawn="1"/>
          </p:nvSpPr>
          <p:spPr>
            <a:xfrm>
              <a:off x="2412919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5-Point Star 63"/>
            <p:cNvSpPr/>
            <p:nvPr userDrawn="1"/>
          </p:nvSpPr>
          <p:spPr>
            <a:xfrm>
              <a:off x="2412919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5-Point Star 64"/>
            <p:cNvSpPr/>
            <p:nvPr userDrawn="1"/>
          </p:nvSpPr>
          <p:spPr>
            <a:xfrm>
              <a:off x="2412919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5-Point Star 65"/>
            <p:cNvSpPr/>
            <p:nvPr userDrawn="1"/>
          </p:nvSpPr>
          <p:spPr>
            <a:xfrm>
              <a:off x="2412919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5-Point Star 66"/>
            <p:cNvSpPr/>
            <p:nvPr userDrawn="1"/>
          </p:nvSpPr>
          <p:spPr>
            <a:xfrm>
              <a:off x="2201780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5-Point Star 67"/>
            <p:cNvSpPr/>
            <p:nvPr userDrawn="1"/>
          </p:nvSpPr>
          <p:spPr>
            <a:xfrm>
              <a:off x="2201780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5-Point Star 68"/>
            <p:cNvSpPr/>
            <p:nvPr userDrawn="1"/>
          </p:nvSpPr>
          <p:spPr>
            <a:xfrm>
              <a:off x="2201780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5-Point Star 69"/>
            <p:cNvSpPr/>
            <p:nvPr userDrawn="1"/>
          </p:nvSpPr>
          <p:spPr>
            <a:xfrm>
              <a:off x="2201780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5-Point Star 70"/>
            <p:cNvSpPr/>
            <p:nvPr userDrawn="1"/>
          </p:nvSpPr>
          <p:spPr>
            <a:xfrm>
              <a:off x="2201780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5-Point Star 71"/>
            <p:cNvSpPr/>
            <p:nvPr userDrawn="1"/>
          </p:nvSpPr>
          <p:spPr>
            <a:xfrm>
              <a:off x="2201780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5-Point Star 72"/>
            <p:cNvSpPr/>
            <p:nvPr userDrawn="1"/>
          </p:nvSpPr>
          <p:spPr>
            <a:xfrm>
              <a:off x="2828848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5-Point Star 73"/>
            <p:cNvSpPr/>
            <p:nvPr userDrawn="1"/>
          </p:nvSpPr>
          <p:spPr>
            <a:xfrm>
              <a:off x="2828848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5-Point Star 74"/>
            <p:cNvSpPr/>
            <p:nvPr userDrawn="1"/>
          </p:nvSpPr>
          <p:spPr>
            <a:xfrm>
              <a:off x="2828848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6" name="5-Point Star 75"/>
            <p:cNvSpPr/>
            <p:nvPr userDrawn="1"/>
          </p:nvSpPr>
          <p:spPr>
            <a:xfrm>
              <a:off x="2828848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5-Point Star 76"/>
            <p:cNvSpPr/>
            <p:nvPr userDrawn="1"/>
          </p:nvSpPr>
          <p:spPr>
            <a:xfrm>
              <a:off x="2828848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5-Point Star 77"/>
            <p:cNvSpPr/>
            <p:nvPr userDrawn="1"/>
          </p:nvSpPr>
          <p:spPr>
            <a:xfrm>
              <a:off x="2828848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5-Point Star 78"/>
            <p:cNvSpPr/>
            <p:nvPr userDrawn="1"/>
          </p:nvSpPr>
          <p:spPr>
            <a:xfrm>
              <a:off x="2631996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5-Point Star 79"/>
            <p:cNvSpPr/>
            <p:nvPr userDrawn="1"/>
          </p:nvSpPr>
          <p:spPr>
            <a:xfrm>
              <a:off x="2631996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5-Point Star 80"/>
            <p:cNvSpPr/>
            <p:nvPr userDrawn="1"/>
          </p:nvSpPr>
          <p:spPr>
            <a:xfrm>
              <a:off x="2631996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5-Point Star 81"/>
            <p:cNvSpPr/>
            <p:nvPr userDrawn="1"/>
          </p:nvSpPr>
          <p:spPr>
            <a:xfrm>
              <a:off x="2631996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5-Point Star 82"/>
            <p:cNvSpPr/>
            <p:nvPr userDrawn="1"/>
          </p:nvSpPr>
          <p:spPr>
            <a:xfrm>
              <a:off x="2631996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5-Point Star 83"/>
            <p:cNvSpPr/>
            <p:nvPr userDrawn="1"/>
          </p:nvSpPr>
          <p:spPr>
            <a:xfrm>
              <a:off x="2631996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5-Point Star 84"/>
            <p:cNvSpPr/>
            <p:nvPr userDrawn="1"/>
          </p:nvSpPr>
          <p:spPr>
            <a:xfrm>
              <a:off x="3241602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5-Point Star 85"/>
            <p:cNvSpPr/>
            <p:nvPr userDrawn="1"/>
          </p:nvSpPr>
          <p:spPr>
            <a:xfrm>
              <a:off x="3241602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5-Point Star 86"/>
            <p:cNvSpPr/>
            <p:nvPr userDrawn="1"/>
          </p:nvSpPr>
          <p:spPr>
            <a:xfrm>
              <a:off x="3241602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5-Point Star 87"/>
            <p:cNvSpPr/>
            <p:nvPr userDrawn="1"/>
          </p:nvSpPr>
          <p:spPr>
            <a:xfrm>
              <a:off x="3241602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5-Point Star 88"/>
            <p:cNvSpPr/>
            <p:nvPr userDrawn="1"/>
          </p:nvSpPr>
          <p:spPr>
            <a:xfrm>
              <a:off x="3241602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5-Point Star 89"/>
            <p:cNvSpPr/>
            <p:nvPr userDrawn="1"/>
          </p:nvSpPr>
          <p:spPr>
            <a:xfrm>
              <a:off x="3241602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5-Point Star 90"/>
            <p:cNvSpPr/>
            <p:nvPr userDrawn="1"/>
          </p:nvSpPr>
          <p:spPr>
            <a:xfrm>
              <a:off x="3030463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5-Point Star 91"/>
            <p:cNvSpPr/>
            <p:nvPr userDrawn="1"/>
          </p:nvSpPr>
          <p:spPr>
            <a:xfrm>
              <a:off x="3030463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" name="5-Point Star 92"/>
            <p:cNvSpPr/>
            <p:nvPr userDrawn="1"/>
          </p:nvSpPr>
          <p:spPr>
            <a:xfrm>
              <a:off x="3030463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" name="5-Point Star 93"/>
            <p:cNvSpPr/>
            <p:nvPr userDrawn="1"/>
          </p:nvSpPr>
          <p:spPr>
            <a:xfrm>
              <a:off x="3030463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5-Point Star 94"/>
            <p:cNvSpPr/>
            <p:nvPr userDrawn="1"/>
          </p:nvSpPr>
          <p:spPr>
            <a:xfrm>
              <a:off x="3030463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5-Point Star 95"/>
            <p:cNvSpPr/>
            <p:nvPr userDrawn="1"/>
          </p:nvSpPr>
          <p:spPr>
            <a:xfrm>
              <a:off x="3030463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5-Point Star 96"/>
            <p:cNvSpPr/>
            <p:nvPr userDrawn="1"/>
          </p:nvSpPr>
          <p:spPr>
            <a:xfrm>
              <a:off x="3655944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5-Point Star 97"/>
            <p:cNvSpPr/>
            <p:nvPr userDrawn="1"/>
          </p:nvSpPr>
          <p:spPr>
            <a:xfrm>
              <a:off x="3655944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5-Point Star 98"/>
            <p:cNvSpPr/>
            <p:nvPr userDrawn="1"/>
          </p:nvSpPr>
          <p:spPr>
            <a:xfrm>
              <a:off x="3655944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5-Point Star 99"/>
            <p:cNvSpPr/>
            <p:nvPr userDrawn="1"/>
          </p:nvSpPr>
          <p:spPr>
            <a:xfrm>
              <a:off x="3655944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1" name="5-Point Star 100"/>
            <p:cNvSpPr/>
            <p:nvPr userDrawn="1"/>
          </p:nvSpPr>
          <p:spPr>
            <a:xfrm>
              <a:off x="3655944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" name="5-Point Star 101"/>
            <p:cNvSpPr/>
            <p:nvPr userDrawn="1"/>
          </p:nvSpPr>
          <p:spPr>
            <a:xfrm>
              <a:off x="3655944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3" name="5-Point Star 102"/>
            <p:cNvSpPr/>
            <p:nvPr userDrawn="1"/>
          </p:nvSpPr>
          <p:spPr>
            <a:xfrm>
              <a:off x="3451154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4" name="5-Point Star 103"/>
            <p:cNvSpPr/>
            <p:nvPr userDrawn="1"/>
          </p:nvSpPr>
          <p:spPr>
            <a:xfrm>
              <a:off x="3451154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5" name="5-Point Star 104"/>
            <p:cNvSpPr/>
            <p:nvPr userDrawn="1"/>
          </p:nvSpPr>
          <p:spPr>
            <a:xfrm>
              <a:off x="3451154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6" name="5-Point Star 105"/>
            <p:cNvSpPr/>
            <p:nvPr userDrawn="1"/>
          </p:nvSpPr>
          <p:spPr>
            <a:xfrm>
              <a:off x="3451154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7" name="5-Point Star 106"/>
            <p:cNvSpPr/>
            <p:nvPr userDrawn="1"/>
          </p:nvSpPr>
          <p:spPr>
            <a:xfrm>
              <a:off x="3451154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8" name="5-Point Star 107"/>
            <p:cNvSpPr/>
            <p:nvPr userDrawn="1"/>
          </p:nvSpPr>
          <p:spPr>
            <a:xfrm>
              <a:off x="3451154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9" name="5-Point Star 108"/>
            <p:cNvSpPr/>
            <p:nvPr userDrawn="1"/>
          </p:nvSpPr>
          <p:spPr>
            <a:xfrm>
              <a:off x="4063935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0" name="5-Point Star 109"/>
            <p:cNvSpPr/>
            <p:nvPr userDrawn="1"/>
          </p:nvSpPr>
          <p:spPr>
            <a:xfrm>
              <a:off x="4063935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1" name="5-Point Star 110"/>
            <p:cNvSpPr/>
            <p:nvPr userDrawn="1"/>
          </p:nvSpPr>
          <p:spPr>
            <a:xfrm>
              <a:off x="4063935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" name="5-Point Star 111"/>
            <p:cNvSpPr/>
            <p:nvPr userDrawn="1"/>
          </p:nvSpPr>
          <p:spPr>
            <a:xfrm>
              <a:off x="4063935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" name="5-Point Star 112"/>
            <p:cNvSpPr/>
            <p:nvPr userDrawn="1"/>
          </p:nvSpPr>
          <p:spPr>
            <a:xfrm>
              <a:off x="4063935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4" name="5-Point Star 113"/>
            <p:cNvSpPr/>
            <p:nvPr userDrawn="1"/>
          </p:nvSpPr>
          <p:spPr>
            <a:xfrm>
              <a:off x="4063935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5" name="5-Point Star 114"/>
            <p:cNvSpPr/>
            <p:nvPr userDrawn="1"/>
          </p:nvSpPr>
          <p:spPr>
            <a:xfrm>
              <a:off x="3859146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6" name="5-Point Star 115"/>
            <p:cNvSpPr/>
            <p:nvPr userDrawn="1"/>
          </p:nvSpPr>
          <p:spPr>
            <a:xfrm>
              <a:off x="3859146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7" name="5-Point Star 116"/>
            <p:cNvSpPr/>
            <p:nvPr userDrawn="1"/>
          </p:nvSpPr>
          <p:spPr>
            <a:xfrm>
              <a:off x="3859146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8" name="5-Point Star 117"/>
            <p:cNvSpPr/>
            <p:nvPr userDrawn="1"/>
          </p:nvSpPr>
          <p:spPr>
            <a:xfrm>
              <a:off x="3859146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9" name="5-Point Star 118"/>
            <p:cNvSpPr/>
            <p:nvPr userDrawn="1"/>
          </p:nvSpPr>
          <p:spPr>
            <a:xfrm>
              <a:off x="3859146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0" name="5-Point Star 119"/>
            <p:cNvSpPr/>
            <p:nvPr userDrawn="1"/>
          </p:nvSpPr>
          <p:spPr>
            <a:xfrm>
              <a:off x="3859146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1" name="5-Point Star 120"/>
            <p:cNvSpPr/>
            <p:nvPr userDrawn="1"/>
          </p:nvSpPr>
          <p:spPr>
            <a:xfrm>
              <a:off x="4478277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2" name="5-Point Star 121"/>
            <p:cNvSpPr/>
            <p:nvPr userDrawn="1"/>
          </p:nvSpPr>
          <p:spPr>
            <a:xfrm>
              <a:off x="4478277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" name="5-Point Star 122"/>
            <p:cNvSpPr/>
            <p:nvPr userDrawn="1"/>
          </p:nvSpPr>
          <p:spPr>
            <a:xfrm>
              <a:off x="4478277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4" name="5-Point Star 123"/>
            <p:cNvSpPr/>
            <p:nvPr userDrawn="1"/>
          </p:nvSpPr>
          <p:spPr>
            <a:xfrm>
              <a:off x="4478277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5" name="5-Point Star 124"/>
            <p:cNvSpPr/>
            <p:nvPr userDrawn="1"/>
          </p:nvSpPr>
          <p:spPr>
            <a:xfrm>
              <a:off x="4478277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6" name="5-Point Star 125"/>
            <p:cNvSpPr/>
            <p:nvPr userDrawn="1"/>
          </p:nvSpPr>
          <p:spPr>
            <a:xfrm>
              <a:off x="4478277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7" name="5-Point Star 126"/>
            <p:cNvSpPr/>
            <p:nvPr userDrawn="1"/>
          </p:nvSpPr>
          <p:spPr>
            <a:xfrm>
              <a:off x="4271900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8" name="5-Point Star 127"/>
            <p:cNvSpPr/>
            <p:nvPr userDrawn="1"/>
          </p:nvSpPr>
          <p:spPr>
            <a:xfrm>
              <a:off x="4271900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9" name="5-Point Star 128"/>
            <p:cNvSpPr/>
            <p:nvPr userDrawn="1"/>
          </p:nvSpPr>
          <p:spPr>
            <a:xfrm>
              <a:off x="4271900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0" name="5-Point Star 129"/>
            <p:cNvSpPr/>
            <p:nvPr userDrawn="1"/>
          </p:nvSpPr>
          <p:spPr>
            <a:xfrm>
              <a:off x="4271900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1" name="5-Point Star 130"/>
            <p:cNvSpPr/>
            <p:nvPr userDrawn="1"/>
          </p:nvSpPr>
          <p:spPr>
            <a:xfrm>
              <a:off x="4271900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2" name="5-Point Star 131"/>
            <p:cNvSpPr/>
            <p:nvPr userDrawn="1"/>
          </p:nvSpPr>
          <p:spPr>
            <a:xfrm>
              <a:off x="4271900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5-Point Star 132"/>
            <p:cNvSpPr/>
            <p:nvPr userDrawn="1"/>
          </p:nvSpPr>
          <p:spPr>
            <a:xfrm>
              <a:off x="4683066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4" name="5-Point Star 133"/>
            <p:cNvSpPr/>
            <p:nvPr userDrawn="1"/>
          </p:nvSpPr>
          <p:spPr>
            <a:xfrm>
              <a:off x="4683066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5" name="5-Point Star 134"/>
            <p:cNvSpPr/>
            <p:nvPr userDrawn="1"/>
          </p:nvSpPr>
          <p:spPr>
            <a:xfrm>
              <a:off x="4683066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6" name="5-Point Star 135"/>
            <p:cNvSpPr/>
            <p:nvPr userDrawn="1"/>
          </p:nvSpPr>
          <p:spPr>
            <a:xfrm>
              <a:off x="4683066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7" name="5-Point Star 136"/>
            <p:cNvSpPr/>
            <p:nvPr userDrawn="1"/>
          </p:nvSpPr>
          <p:spPr>
            <a:xfrm>
              <a:off x="4683066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8" name="5-Point Star 137"/>
            <p:cNvSpPr/>
            <p:nvPr userDrawn="1"/>
          </p:nvSpPr>
          <p:spPr>
            <a:xfrm>
              <a:off x="4683066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9" name="5-Point Star 138"/>
            <p:cNvSpPr/>
            <p:nvPr userDrawn="1"/>
          </p:nvSpPr>
          <p:spPr>
            <a:xfrm>
              <a:off x="5075183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0" name="5-Point Star 139"/>
            <p:cNvSpPr/>
            <p:nvPr userDrawn="1"/>
          </p:nvSpPr>
          <p:spPr>
            <a:xfrm>
              <a:off x="5075183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1" name="5-Point Star 140"/>
            <p:cNvSpPr/>
            <p:nvPr userDrawn="1"/>
          </p:nvSpPr>
          <p:spPr>
            <a:xfrm>
              <a:off x="5075183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2" name="5-Point Star 141"/>
            <p:cNvSpPr/>
            <p:nvPr userDrawn="1"/>
          </p:nvSpPr>
          <p:spPr>
            <a:xfrm>
              <a:off x="5075183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3" name="5-Point Star 142"/>
            <p:cNvSpPr/>
            <p:nvPr userDrawn="1"/>
          </p:nvSpPr>
          <p:spPr>
            <a:xfrm>
              <a:off x="5075183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4" name="5-Point Star 143"/>
            <p:cNvSpPr/>
            <p:nvPr userDrawn="1"/>
          </p:nvSpPr>
          <p:spPr>
            <a:xfrm>
              <a:off x="5075183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5" name="5-Point Star 144"/>
            <p:cNvSpPr/>
            <p:nvPr userDrawn="1"/>
          </p:nvSpPr>
          <p:spPr>
            <a:xfrm>
              <a:off x="4878331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6" name="5-Point Star 145"/>
            <p:cNvSpPr/>
            <p:nvPr userDrawn="1"/>
          </p:nvSpPr>
          <p:spPr>
            <a:xfrm>
              <a:off x="4878331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7" name="5-Point Star 146"/>
            <p:cNvSpPr/>
            <p:nvPr userDrawn="1"/>
          </p:nvSpPr>
          <p:spPr>
            <a:xfrm>
              <a:off x="4878331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8" name="5-Point Star 147"/>
            <p:cNvSpPr/>
            <p:nvPr userDrawn="1"/>
          </p:nvSpPr>
          <p:spPr>
            <a:xfrm>
              <a:off x="4878331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9" name="5-Point Star 148"/>
            <p:cNvSpPr/>
            <p:nvPr userDrawn="1"/>
          </p:nvSpPr>
          <p:spPr>
            <a:xfrm>
              <a:off x="4878331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0" name="5-Point Star 149"/>
            <p:cNvSpPr/>
            <p:nvPr userDrawn="1"/>
          </p:nvSpPr>
          <p:spPr>
            <a:xfrm>
              <a:off x="4878331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1" name="5-Point Star 150"/>
            <p:cNvSpPr/>
            <p:nvPr userDrawn="1"/>
          </p:nvSpPr>
          <p:spPr>
            <a:xfrm>
              <a:off x="5487937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2" name="5-Point Star 151"/>
            <p:cNvSpPr/>
            <p:nvPr userDrawn="1"/>
          </p:nvSpPr>
          <p:spPr>
            <a:xfrm>
              <a:off x="5487937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" name="5-Point Star 152"/>
            <p:cNvSpPr/>
            <p:nvPr userDrawn="1"/>
          </p:nvSpPr>
          <p:spPr>
            <a:xfrm>
              <a:off x="5487937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4" name="5-Point Star 153"/>
            <p:cNvSpPr/>
            <p:nvPr userDrawn="1"/>
          </p:nvSpPr>
          <p:spPr>
            <a:xfrm>
              <a:off x="5487937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5" name="5-Point Star 154"/>
            <p:cNvSpPr/>
            <p:nvPr userDrawn="1"/>
          </p:nvSpPr>
          <p:spPr>
            <a:xfrm>
              <a:off x="5487937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6" name="5-Point Star 155"/>
            <p:cNvSpPr/>
            <p:nvPr userDrawn="1"/>
          </p:nvSpPr>
          <p:spPr>
            <a:xfrm>
              <a:off x="5487937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7" name="5-Point Star 156"/>
            <p:cNvSpPr/>
            <p:nvPr userDrawn="1"/>
          </p:nvSpPr>
          <p:spPr>
            <a:xfrm>
              <a:off x="5276797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8" name="5-Point Star 157"/>
            <p:cNvSpPr/>
            <p:nvPr userDrawn="1"/>
          </p:nvSpPr>
          <p:spPr>
            <a:xfrm>
              <a:off x="5276797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9" name="5-Point Star 158"/>
            <p:cNvSpPr/>
            <p:nvPr userDrawn="1"/>
          </p:nvSpPr>
          <p:spPr>
            <a:xfrm>
              <a:off x="5276797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0" name="5-Point Star 159"/>
            <p:cNvSpPr/>
            <p:nvPr userDrawn="1"/>
          </p:nvSpPr>
          <p:spPr>
            <a:xfrm>
              <a:off x="5276797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1" name="5-Point Star 160"/>
            <p:cNvSpPr/>
            <p:nvPr userDrawn="1"/>
          </p:nvSpPr>
          <p:spPr>
            <a:xfrm>
              <a:off x="5276797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2" name="5-Point Star 161"/>
            <p:cNvSpPr/>
            <p:nvPr userDrawn="1"/>
          </p:nvSpPr>
          <p:spPr>
            <a:xfrm>
              <a:off x="5276797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" name="5-Point Star 162"/>
            <p:cNvSpPr/>
            <p:nvPr userDrawn="1"/>
          </p:nvSpPr>
          <p:spPr>
            <a:xfrm>
              <a:off x="5908628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" name="5-Point Star 163"/>
            <p:cNvSpPr/>
            <p:nvPr userDrawn="1"/>
          </p:nvSpPr>
          <p:spPr>
            <a:xfrm>
              <a:off x="5908628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5" name="5-Point Star 164"/>
            <p:cNvSpPr/>
            <p:nvPr userDrawn="1"/>
          </p:nvSpPr>
          <p:spPr>
            <a:xfrm>
              <a:off x="5908628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6" name="5-Point Star 165"/>
            <p:cNvSpPr/>
            <p:nvPr userDrawn="1"/>
          </p:nvSpPr>
          <p:spPr>
            <a:xfrm>
              <a:off x="5908628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7" name="5-Point Star 166"/>
            <p:cNvSpPr/>
            <p:nvPr userDrawn="1"/>
          </p:nvSpPr>
          <p:spPr>
            <a:xfrm>
              <a:off x="5908628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8" name="5-Point Star 167"/>
            <p:cNvSpPr/>
            <p:nvPr userDrawn="1"/>
          </p:nvSpPr>
          <p:spPr>
            <a:xfrm>
              <a:off x="5908628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9" name="5-Point Star 168"/>
            <p:cNvSpPr/>
            <p:nvPr userDrawn="1"/>
          </p:nvSpPr>
          <p:spPr>
            <a:xfrm>
              <a:off x="5703839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0" name="5-Point Star 169"/>
            <p:cNvSpPr/>
            <p:nvPr userDrawn="1"/>
          </p:nvSpPr>
          <p:spPr>
            <a:xfrm>
              <a:off x="5703839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1" name="5-Point Star 170"/>
            <p:cNvSpPr/>
            <p:nvPr userDrawn="1"/>
          </p:nvSpPr>
          <p:spPr>
            <a:xfrm>
              <a:off x="5703839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2" name="5-Point Star 171"/>
            <p:cNvSpPr/>
            <p:nvPr userDrawn="1"/>
          </p:nvSpPr>
          <p:spPr>
            <a:xfrm>
              <a:off x="5703839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3" name="5-Point Star 172"/>
            <p:cNvSpPr/>
            <p:nvPr userDrawn="1"/>
          </p:nvSpPr>
          <p:spPr>
            <a:xfrm>
              <a:off x="5703839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" name="5-Point Star 173"/>
            <p:cNvSpPr/>
            <p:nvPr userDrawn="1"/>
          </p:nvSpPr>
          <p:spPr>
            <a:xfrm>
              <a:off x="5703839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5" name="5-Point Star 174"/>
            <p:cNvSpPr/>
            <p:nvPr userDrawn="1"/>
          </p:nvSpPr>
          <p:spPr>
            <a:xfrm>
              <a:off x="6316620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6" name="5-Point Star 175"/>
            <p:cNvSpPr/>
            <p:nvPr userDrawn="1"/>
          </p:nvSpPr>
          <p:spPr>
            <a:xfrm>
              <a:off x="6316620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7" name="5-Point Star 176"/>
            <p:cNvSpPr/>
            <p:nvPr userDrawn="1"/>
          </p:nvSpPr>
          <p:spPr>
            <a:xfrm>
              <a:off x="6316620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8" name="5-Point Star 177"/>
            <p:cNvSpPr/>
            <p:nvPr userDrawn="1"/>
          </p:nvSpPr>
          <p:spPr>
            <a:xfrm>
              <a:off x="6316620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9" name="5-Point Star 178"/>
            <p:cNvSpPr/>
            <p:nvPr userDrawn="1"/>
          </p:nvSpPr>
          <p:spPr>
            <a:xfrm>
              <a:off x="6316620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0" name="5-Point Star 179"/>
            <p:cNvSpPr/>
            <p:nvPr userDrawn="1"/>
          </p:nvSpPr>
          <p:spPr>
            <a:xfrm>
              <a:off x="6316620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1" name="5-Point Star 180"/>
            <p:cNvSpPr/>
            <p:nvPr userDrawn="1"/>
          </p:nvSpPr>
          <p:spPr>
            <a:xfrm>
              <a:off x="6111830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2" name="5-Point Star 181"/>
            <p:cNvSpPr/>
            <p:nvPr userDrawn="1"/>
          </p:nvSpPr>
          <p:spPr>
            <a:xfrm>
              <a:off x="6111830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5-Point Star 182"/>
            <p:cNvSpPr/>
            <p:nvPr userDrawn="1"/>
          </p:nvSpPr>
          <p:spPr>
            <a:xfrm>
              <a:off x="6111830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" name="5-Point Star 183"/>
            <p:cNvSpPr/>
            <p:nvPr userDrawn="1"/>
          </p:nvSpPr>
          <p:spPr>
            <a:xfrm>
              <a:off x="6111830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5" name="5-Point Star 184"/>
            <p:cNvSpPr/>
            <p:nvPr userDrawn="1"/>
          </p:nvSpPr>
          <p:spPr>
            <a:xfrm>
              <a:off x="6111830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6" name="5-Point Star 185"/>
            <p:cNvSpPr/>
            <p:nvPr userDrawn="1"/>
          </p:nvSpPr>
          <p:spPr>
            <a:xfrm>
              <a:off x="6111830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7" name="5-Point Star 186"/>
            <p:cNvSpPr/>
            <p:nvPr userDrawn="1"/>
          </p:nvSpPr>
          <p:spPr>
            <a:xfrm>
              <a:off x="6730961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8" name="5-Point Star 187"/>
            <p:cNvSpPr/>
            <p:nvPr userDrawn="1"/>
          </p:nvSpPr>
          <p:spPr>
            <a:xfrm>
              <a:off x="6730961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9" name="5-Point Star 188"/>
            <p:cNvSpPr/>
            <p:nvPr userDrawn="1"/>
          </p:nvSpPr>
          <p:spPr>
            <a:xfrm>
              <a:off x="6730961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0" name="5-Point Star 189"/>
            <p:cNvSpPr/>
            <p:nvPr userDrawn="1"/>
          </p:nvSpPr>
          <p:spPr>
            <a:xfrm>
              <a:off x="6730961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1" name="5-Point Star 190"/>
            <p:cNvSpPr/>
            <p:nvPr userDrawn="1"/>
          </p:nvSpPr>
          <p:spPr>
            <a:xfrm>
              <a:off x="6730961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2" name="5-Point Star 191"/>
            <p:cNvSpPr/>
            <p:nvPr userDrawn="1"/>
          </p:nvSpPr>
          <p:spPr>
            <a:xfrm>
              <a:off x="6730961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5-Point Star 192"/>
            <p:cNvSpPr/>
            <p:nvPr userDrawn="1"/>
          </p:nvSpPr>
          <p:spPr>
            <a:xfrm>
              <a:off x="6524584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" name="5-Point Star 193"/>
            <p:cNvSpPr/>
            <p:nvPr userDrawn="1"/>
          </p:nvSpPr>
          <p:spPr>
            <a:xfrm>
              <a:off x="6524584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5" name="5-Point Star 194"/>
            <p:cNvSpPr/>
            <p:nvPr userDrawn="1"/>
          </p:nvSpPr>
          <p:spPr>
            <a:xfrm>
              <a:off x="6524584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6" name="5-Point Star 195"/>
            <p:cNvSpPr/>
            <p:nvPr userDrawn="1"/>
          </p:nvSpPr>
          <p:spPr>
            <a:xfrm>
              <a:off x="6524584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7" name="5-Point Star 196"/>
            <p:cNvSpPr/>
            <p:nvPr userDrawn="1"/>
          </p:nvSpPr>
          <p:spPr>
            <a:xfrm>
              <a:off x="6524584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8" name="5-Point Star 197"/>
            <p:cNvSpPr/>
            <p:nvPr userDrawn="1"/>
          </p:nvSpPr>
          <p:spPr>
            <a:xfrm>
              <a:off x="6524584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9" name="5-Point Star 198"/>
            <p:cNvSpPr/>
            <p:nvPr userDrawn="1"/>
          </p:nvSpPr>
          <p:spPr>
            <a:xfrm>
              <a:off x="6935751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0" name="5-Point Star 199"/>
            <p:cNvSpPr/>
            <p:nvPr userDrawn="1"/>
          </p:nvSpPr>
          <p:spPr>
            <a:xfrm>
              <a:off x="6935751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1" name="5-Point Star 200"/>
            <p:cNvSpPr/>
            <p:nvPr userDrawn="1"/>
          </p:nvSpPr>
          <p:spPr>
            <a:xfrm>
              <a:off x="6935751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2" name="5-Point Star 201"/>
            <p:cNvSpPr/>
            <p:nvPr userDrawn="1"/>
          </p:nvSpPr>
          <p:spPr>
            <a:xfrm>
              <a:off x="6935751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3" name="5-Point Star 202"/>
            <p:cNvSpPr/>
            <p:nvPr userDrawn="1"/>
          </p:nvSpPr>
          <p:spPr>
            <a:xfrm>
              <a:off x="6935751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" name="5-Point Star 203"/>
            <p:cNvSpPr/>
            <p:nvPr userDrawn="1"/>
          </p:nvSpPr>
          <p:spPr>
            <a:xfrm>
              <a:off x="6935751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5" name="5-Point Star 204"/>
            <p:cNvSpPr/>
            <p:nvPr userDrawn="1"/>
          </p:nvSpPr>
          <p:spPr>
            <a:xfrm>
              <a:off x="7351680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" name="5-Point Star 205"/>
            <p:cNvSpPr/>
            <p:nvPr userDrawn="1"/>
          </p:nvSpPr>
          <p:spPr>
            <a:xfrm>
              <a:off x="7351680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7" name="5-Point Star 206"/>
            <p:cNvSpPr/>
            <p:nvPr userDrawn="1"/>
          </p:nvSpPr>
          <p:spPr>
            <a:xfrm>
              <a:off x="7351680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8" name="5-Point Star 207"/>
            <p:cNvSpPr/>
            <p:nvPr userDrawn="1"/>
          </p:nvSpPr>
          <p:spPr>
            <a:xfrm>
              <a:off x="7351680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9" name="5-Point Star 208"/>
            <p:cNvSpPr/>
            <p:nvPr userDrawn="1"/>
          </p:nvSpPr>
          <p:spPr>
            <a:xfrm>
              <a:off x="7351680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0" name="5-Point Star 209"/>
            <p:cNvSpPr/>
            <p:nvPr userDrawn="1"/>
          </p:nvSpPr>
          <p:spPr>
            <a:xfrm>
              <a:off x="7351680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1" name="5-Point Star 210"/>
            <p:cNvSpPr/>
            <p:nvPr userDrawn="1"/>
          </p:nvSpPr>
          <p:spPr>
            <a:xfrm>
              <a:off x="7154828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2" name="5-Point Star 211"/>
            <p:cNvSpPr/>
            <p:nvPr userDrawn="1"/>
          </p:nvSpPr>
          <p:spPr>
            <a:xfrm>
              <a:off x="7154828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3" name="5-Point Star 212"/>
            <p:cNvSpPr/>
            <p:nvPr userDrawn="1"/>
          </p:nvSpPr>
          <p:spPr>
            <a:xfrm>
              <a:off x="7154828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4" name="5-Point Star 213"/>
            <p:cNvSpPr/>
            <p:nvPr userDrawn="1"/>
          </p:nvSpPr>
          <p:spPr>
            <a:xfrm>
              <a:off x="7154828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5" name="5-Point Star 214"/>
            <p:cNvSpPr/>
            <p:nvPr userDrawn="1"/>
          </p:nvSpPr>
          <p:spPr>
            <a:xfrm>
              <a:off x="7154828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6" name="5-Point Star 215"/>
            <p:cNvSpPr/>
            <p:nvPr userDrawn="1"/>
          </p:nvSpPr>
          <p:spPr>
            <a:xfrm>
              <a:off x="7154828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7" name="5-Point Star 216"/>
            <p:cNvSpPr/>
            <p:nvPr userDrawn="1"/>
          </p:nvSpPr>
          <p:spPr>
            <a:xfrm>
              <a:off x="7764434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8" name="5-Point Star 217"/>
            <p:cNvSpPr/>
            <p:nvPr userDrawn="1"/>
          </p:nvSpPr>
          <p:spPr>
            <a:xfrm>
              <a:off x="7764434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9" name="5-Point Star 218"/>
            <p:cNvSpPr/>
            <p:nvPr userDrawn="1"/>
          </p:nvSpPr>
          <p:spPr>
            <a:xfrm>
              <a:off x="7764434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0" name="5-Point Star 219"/>
            <p:cNvSpPr/>
            <p:nvPr userDrawn="1"/>
          </p:nvSpPr>
          <p:spPr>
            <a:xfrm>
              <a:off x="7764434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1" name="5-Point Star 220"/>
            <p:cNvSpPr/>
            <p:nvPr userDrawn="1"/>
          </p:nvSpPr>
          <p:spPr>
            <a:xfrm>
              <a:off x="7764434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2" name="5-Point Star 221"/>
            <p:cNvSpPr/>
            <p:nvPr userDrawn="1"/>
          </p:nvSpPr>
          <p:spPr>
            <a:xfrm>
              <a:off x="7764434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3" name="5-Point Star 222"/>
            <p:cNvSpPr/>
            <p:nvPr userDrawn="1"/>
          </p:nvSpPr>
          <p:spPr>
            <a:xfrm>
              <a:off x="7553294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4" name="5-Point Star 223"/>
            <p:cNvSpPr/>
            <p:nvPr userDrawn="1"/>
          </p:nvSpPr>
          <p:spPr>
            <a:xfrm>
              <a:off x="7553294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" name="5-Point Star 224"/>
            <p:cNvSpPr/>
            <p:nvPr userDrawn="1"/>
          </p:nvSpPr>
          <p:spPr>
            <a:xfrm>
              <a:off x="7553294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6" name="5-Point Star 225"/>
            <p:cNvSpPr/>
            <p:nvPr userDrawn="1"/>
          </p:nvSpPr>
          <p:spPr>
            <a:xfrm>
              <a:off x="7553294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7" name="5-Point Star 226"/>
            <p:cNvSpPr/>
            <p:nvPr userDrawn="1"/>
          </p:nvSpPr>
          <p:spPr>
            <a:xfrm>
              <a:off x="7553294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8" name="5-Point Star 227"/>
            <p:cNvSpPr/>
            <p:nvPr userDrawn="1"/>
          </p:nvSpPr>
          <p:spPr>
            <a:xfrm>
              <a:off x="7553294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9" name="5-Point Star 228"/>
            <p:cNvSpPr/>
            <p:nvPr userDrawn="1"/>
          </p:nvSpPr>
          <p:spPr>
            <a:xfrm>
              <a:off x="8185125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0" name="5-Point Star 229"/>
            <p:cNvSpPr/>
            <p:nvPr userDrawn="1"/>
          </p:nvSpPr>
          <p:spPr>
            <a:xfrm>
              <a:off x="8185125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1" name="5-Point Star 230"/>
            <p:cNvSpPr/>
            <p:nvPr userDrawn="1"/>
          </p:nvSpPr>
          <p:spPr>
            <a:xfrm>
              <a:off x="8185125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2" name="5-Point Star 231"/>
            <p:cNvSpPr/>
            <p:nvPr userDrawn="1"/>
          </p:nvSpPr>
          <p:spPr>
            <a:xfrm>
              <a:off x="8185125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3" name="5-Point Star 232"/>
            <p:cNvSpPr/>
            <p:nvPr userDrawn="1"/>
          </p:nvSpPr>
          <p:spPr>
            <a:xfrm>
              <a:off x="8185125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4" name="5-Point Star 233"/>
            <p:cNvSpPr/>
            <p:nvPr userDrawn="1"/>
          </p:nvSpPr>
          <p:spPr>
            <a:xfrm>
              <a:off x="8185125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" name="5-Point Star 234"/>
            <p:cNvSpPr/>
            <p:nvPr userDrawn="1"/>
          </p:nvSpPr>
          <p:spPr>
            <a:xfrm>
              <a:off x="7980336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6" name="5-Point Star 235"/>
            <p:cNvSpPr/>
            <p:nvPr userDrawn="1"/>
          </p:nvSpPr>
          <p:spPr>
            <a:xfrm>
              <a:off x="7980336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7" name="5-Point Star 236"/>
            <p:cNvSpPr/>
            <p:nvPr userDrawn="1"/>
          </p:nvSpPr>
          <p:spPr>
            <a:xfrm>
              <a:off x="7980336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8" name="5-Point Star 237"/>
            <p:cNvSpPr/>
            <p:nvPr userDrawn="1"/>
          </p:nvSpPr>
          <p:spPr>
            <a:xfrm>
              <a:off x="7980336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9" name="5-Point Star 238"/>
            <p:cNvSpPr/>
            <p:nvPr userDrawn="1"/>
          </p:nvSpPr>
          <p:spPr>
            <a:xfrm>
              <a:off x="7980336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0" name="5-Point Star 239"/>
            <p:cNvSpPr/>
            <p:nvPr userDrawn="1"/>
          </p:nvSpPr>
          <p:spPr>
            <a:xfrm>
              <a:off x="7980336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1" name="5-Point Star 240"/>
            <p:cNvSpPr/>
            <p:nvPr userDrawn="1"/>
          </p:nvSpPr>
          <p:spPr>
            <a:xfrm>
              <a:off x="8593117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2" name="5-Point Star 241"/>
            <p:cNvSpPr/>
            <p:nvPr userDrawn="1"/>
          </p:nvSpPr>
          <p:spPr>
            <a:xfrm>
              <a:off x="8593117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3" name="5-Point Star 242"/>
            <p:cNvSpPr/>
            <p:nvPr userDrawn="1"/>
          </p:nvSpPr>
          <p:spPr>
            <a:xfrm>
              <a:off x="8593117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4" name="5-Point Star 243"/>
            <p:cNvSpPr/>
            <p:nvPr userDrawn="1"/>
          </p:nvSpPr>
          <p:spPr>
            <a:xfrm>
              <a:off x="8593117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" name="5-Point Star 244"/>
            <p:cNvSpPr/>
            <p:nvPr userDrawn="1"/>
          </p:nvSpPr>
          <p:spPr>
            <a:xfrm>
              <a:off x="8593117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6" name="5-Point Star 245"/>
            <p:cNvSpPr/>
            <p:nvPr userDrawn="1"/>
          </p:nvSpPr>
          <p:spPr>
            <a:xfrm>
              <a:off x="8593117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7" name="5-Point Star 246"/>
            <p:cNvSpPr/>
            <p:nvPr userDrawn="1"/>
          </p:nvSpPr>
          <p:spPr>
            <a:xfrm>
              <a:off x="8388327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8" name="5-Point Star 247"/>
            <p:cNvSpPr/>
            <p:nvPr userDrawn="1"/>
          </p:nvSpPr>
          <p:spPr>
            <a:xfrm>
              <a:off x="8388327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9" name="5-Point Star 248"/>
            <p:cNvSpPr/>
            <p:nvPr userDrawn="1"/>
          </p:nvSpPr>
          <p:spPr>
            <a:xfrm>
              <a:off x="8388327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0" name="5-Point Star 249"/>
            <p:cNvSpPr/>
            <p:nvPr userDrawn="1"/>
          </p:nvSpPr>
          <p:spPr>
            <a:xfrm>
              <a:off x="8388327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1" name="5-Point Star 250"/>
            <p:cNvSpPr/>
            <p:nvPr userDrawn="1"/>
          </p:nvSpPr>
          <p:spPr>
            <a:xfrm>
              <a:off x="8388327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2" name="5-Point Star 251"/>
            <p:cNvSpPr/>
            <p:nvPr userDrawn="1"/>
          </p:nvSpPr>
          <p:spPr>
            <a:xfrm>
              <a:off x="8388327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3" name="5-Point Star 252"/>
            <p:cNvSpPr/>
            <p:nvPr userDrawn="1"/>
          </p:nvSpPr>
          <p:spPr>
            <a:xfrm>
              <a:off x="8801081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4" name="5-Point Star 253"/>
            <p:cNvSpPr/>
            <p:nvPr userDrawn="1"/>
          </p:nvSpPr>
          <p:spPr>
            <a:xfrm>
              <a:off x="8801081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5" name="5-Point Star 254"/>
            <p:cNvSpPr/>
            <p:nvPr userDrawn="1"/>
          </p:nvSpPr>
          <p:spPr>
            <a:xfrm>
              <a:off x="8801081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" name="5-Point Star 255"/>
            <p:cNvSpPr/>
            <p:nvPr userDrawn="1"/>
          </p:nvSpPr>
          <p:spPr>
            <a:xfrm>
              <a:off x="8801081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7" name="5-Point Star 256"/>
            <p:cNvSpPr/>
            <p:nvPr userDrawn="1"/>
          </p:nvSpPr>
          <p:spPr>
            <a:xfrm>
              <a:off x="8801081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8" name="5-Point Star 257"/>
            <p:cNvSpPr/>
            <p:nvPr userDrawn="1"/>
          </p:nvSpPr>
          <p:spPr>
            <a:xfrm>
              <a:off x="8801081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9" name="5-Point Star 258"/>
            <p:cNvSpPr/>
            <p:nvPr userDrawn="1"/>
          </p:nvSpPr>
          <p:spPr>
            <a:xfrm>
              <a:off x="341212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0" name="5-Point Star 259"/>
            <p:cNvSpPr/>
            <p:nvPr userDrawn="1"/>
          </p:nvSpPr>
          <p:spPr>
            <a:xfrm>
              <a:off x="341212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1" name="5-Point Star 260"/>
            <p:cNvSpPr/>
            <p:nvPr userDrawn="1"/>
          </p:nvSpPr>
          <p:spPr>
            <a:xfrm>
              <a:off x="341212" y="338296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2" name="5-Point Star 261"/>
            <p:cNvSpPr/>
            <p:nvPr userDrawn="1"/>
          </p:nvSpPr>
          <p:spPr>
            <a:xfrm>
              <a:off x="341212" y="35940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3" name="5-Point Star 262"/>
            <p:cNvSpPr/>
            <p:nvPr userDrawn="1"/>
          </p:nvSpPr>
          <p:spPr>
            <a:xfrm>
              <a:off x="341212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4" name="5-Point Star 263"/>
            <p:cNvSpPr/>
            <p:nvPr userDrawn="1"/>
          </p:nvSpPr>
          <p:spPr>
            <a:xfrm>
              <a:off x="341212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5" name="Rectangle 264"/>
          <p:cNvSpPr/>
          <p:nvPr userDrawn="1"/>
        </p:nvSpPr>
        <p:spPr bwMode="auto">
          <a:xfrm>
            <a:off x="228702" y="2645924"/>
            <a:ext cx="8686705" cy="3450075"/>
          </a:xfrm>
          <a:prstGeom prst="rect">
            <a:avLst/>
          </a:prstGeom>
          <a:gradFill flip="none" rotWithShape="1">
            <a:gsLst>
              <a:gs pos="0">
                <a:srgbClr val="000066"/>
              </a:gs>
              <a:gs pos="6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" name="Rectangle 265"/>
          <p:cNvSpPr/>
          <p:nvPr userDrawn="1"/>
        </p:nvSpPr>
        <p:spPr bwMode="auto">
          <a:xfrm>
            <a:off x="228600" y="2805113"/>
            <a:ext cx="8686800" cy="166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7" name="Picture 272" descr="VA_Seal_W_Excellence_web_ppt.jpg"/>
          <p:cNvPicPr>
            <a:picLocks noChangeAspect="1"/>
          </p:cNvPicPr>
          <p:nvPr userDrawn="1"/>
        </p:nvPicPr>
        <p:blipFill>
          <a:blip r:embed="rId3" cstate="print"/>
          <a:srcRect l="27184"/>
          <a:stretch>
            <a:fillRect/>
          </a:stretch>
        </p:blipFill>
        <p:spPr bwMode="auto">
          <a:xfrm>
            <a:off x="7753350" y="6240463"/>
            <a:ext cx="1190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" name="Picture 271" descr="15W_ORHLogo_without_Tag_web_XXS-0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950" y="6248400"/>
            <a:ext cx="8572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8" descr="background cover.pdf"/>
          <p:cNvPicPr>
            <a:picLocks noChangeAspect="1"/>
          </p:cNvPicPr>
          <p:nvPr userDrawn="1"/>
        </p:nvPicPr>
        <p:blipFill>
          <a:blip r:embed="rId5" cstate="print"/>
          <a:srcRect l="2499" t="3333" r="2499" b="59445"/>
          <a:stretch>
            <a:fillRect/>
          </a:stretch>
        </p:blipFill>
        <p:spPr bwMode="auto">
          <a:xfrm>
            <a:off x="228600" y="266700"/>
            <a:ext cx="8686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3182112"/>
            <a:ext cx="7772400" cy="73152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" y="4005072"/>
            <a:ext cx="7754112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270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3569-8921-4650-9111-44988CAF314D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271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86F1-1E9E-4AC5-A8E0-331E070DC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5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5" name="Rectangle 4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8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28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29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30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2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ED6A0A-1B31-4B68-8628-28D6C294BF1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3" name="TextBox 302"/>
          <p:cNvSpPr txBox="1"/>
          <p:nvPr userDrawn="1"/>
        </p:nvSpPr>
        <p:spPr>
          <a:xfrm>
            <a:off x="457200" y="6281738"/>
            <a:ext cx="5183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HEALTH ADMINISTRATION – OFFICE OF RURAL HEALTH</a:t>
            </a:r>
          </a:p>
        </p:txBody>
      </p:sp>
      <p:sp>
        <p:nvSpPr>
          <p:cNvPr id="304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" name="Content Placeholder 306"/>
          <p:cNvSpPr>
            <a:spLocks noGrp="1"/>
          </p:cNvSpPr>
          <p:nvPr>
            <p:ph sz="quarter" idx="10"/>
          </p:nvPr>
        </p:nvSpPr>
        <p:spPr>
          <a:xfrm>
            <a:off x="457200" y="1938528"/>
            <a:ext cx="8229600" cy="41879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6698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2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5" name="Rectangle 4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8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28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29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30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2" name="TextBox 301"/>
          <p:cNvSpPr txBox="1"/>
          <p:nvPr userDrawn="1"/>
        </p:nvSpPr>
        <p:spPr>
          <a:xfrm>
            <a:off x="457200" y="6281738"/>
            <a:ext cx="5183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HEALTH ADMINISTRATION – OFFICE OF RURAL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0509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05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6" name="Rectangle 5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9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29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30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2" name="5-Point Star 301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3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FD67B3-3338-4E17-AC2F-88409DC975F9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5" name="TextBox 304"/>
          <p:cNvSpPr txBox="1"/>
          <p:nvPr userDrawn="1"/>
        </p:nvSpPr>
        <p:spPr>
          <a:xfrm>
            <a:off x="457200" y="6281738"/>
            <a:ext cx="5183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HEALTH ADMINISTRATION – OFFICE OF RURAL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4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4756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8" name="Rectangle 7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11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2" name="5-Point Star 301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3" name="5-Point Star 302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4" name="5-Point Star 303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5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2D5938-E799-47F5-B3C0-13612BD80D15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" name="TextBox 306"/>
          <p:cNvSpPr txBox="1"/>
          <p:nvPr userDrawn="1"/>
        </p:nvSpPr>
        <p:spPr>
          <a:xfrm>
            <a:off x="457200" y="6281738"/>
            <a:ext cx="5183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HEALTH ADMINISTRATION – OFFICE OF RURAL 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6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475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34"/>
          <p:cNvGrpSpPr>
            <a:grpSpLocks/>
          </p:cNvGrpSpPr>
          <p:nvPr userDrawn="1"/>
        </p:nvGrpSpPr>
        <p:grpSpPr bwMode="auto">
          <a:xfrm>
            <a:off x="4572000" y="4279900"/>
            <a:ext cx="195263" cy="1452563"/>
            <a:chOff x="486222" y="173558"/>
            <a:chExt cx="194520" cy="1452564"/>
          </a:xfrm>
        </p:grpSpPr>
        <p:sp>
          <p:nvSpPr>
            <p:cNvPr id="4" name="5-Point Star 3"/>
            <p:cNvSpPr/>
            <p:nvPr userDrawn="1"/>
          </p:nvSpPr>
          <p:spPr>
            <a:xfrm>
              <a:off x="486222" y="17355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5-Point Star 4"/>
            <p:cNvSpPr/>
            <p:nvPr userDrawn="1"/>
          </p:nvSpPr>
          <p:spPr>
            <a:xfrm>
              <a:off x="486222" y="38310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5-Point Star 5"/>
            <p:cNvSpPr/>
            <p:nvPr userDrawn="1"/>
          </p:nvSpPr>
          <p:spPr>
            <a:xfrm>
              <a:off x="486222" y="59265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5-Point Star 6"/>
            <p:cNvSpPr/>
            <p:nvPr userDrawn="1"/>
          </p:nvSpPr>
          <p:spPr>
            <a:xfrm>
              <a:off x="486222" y="80220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5-Point Star 7"/>
            <p:cNvSpPr/>
            <p:nvPr userDrawn="1"/>
          </p:nvSpPr>
          <p:spPr>
            <a:xfrm>
              <a:off x="486222" y="1011759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5-Point Star 8"/>
            <p:cNvSpPr/>
            <p:nvPr userDrawn="1"/>
          </p:nvSpPr>
          <p:spPr>
            <a:xfrm>
              <a:off x="486222" y="1221309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5-Point Star 9"/>
            <p:cNvSpPr/>
            <p:nvPr userDrawn="1"/>
          </p:nvSpPr>
          <p:spPr>
            <a:xfrm>
              <a:off x="486222" y="1416572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Group 315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15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2" name="5-Point Star 301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3" name="5-Point Star 302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4" name="5-Point Star 303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5" name="5-Point Star 304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6" name="5-Point Star 305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7" name="5-Point Star 306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8" name="5-Point Star 307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9" name="TextBox 308"/>
          <p:cNvSpPr txBox="1"/>
          <p:nvPr userDrawn="1"/>
        </p:nvSpPr>
        <p:spPr>
          <a:xfrm>
            <a:off x="457200" y="6281738"/>
            <a:ext cx="51831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HEALTH ADMINISTRATION – OFFICE OF RURAL HEALTH</a:t>
            </a:r>
          </a:p>
        </p:txBody>
      </p:sp>
      <p:sp>
        <p:nvSpPr>
          <p:cNvPr id="310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AA83D3-9CC7-4503-BF37-AA613806619F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2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7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A14F-E9FC-465B-AF2D-8CDA80DC0405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FA1E-E554-48BD-AF3D-568CDCAFE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AF99-9CA2-4266-B5D7-6B9D83A244C2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9C91-2E5E-4CF4-AA4F-E77373E1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957CF-3831-4CB7-BF58-8F6A533F75E0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FFF7-EC02-49B7-A47B-9AD6B336F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6BAB-A2C5-4C99-B699-45C0E386B41B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086B-1D0A-4895-B6D2-15B687C69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3796-41ED-4909-892C-15FC9C3A26F5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D32E-5097-4D63-8661-CC79A0667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063E6-50C1-4ED7-82F8-E7591A682F7A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1440-DA30-47C1-ACAE-35461577A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EBF4-AD3E-4455-84C8-B9ABB51B1A89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D087-090E-416B-AC46-6982A8696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4CF9-BE53-442E-8055-1054E65B1B38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FBC5-DF89-4AB4-BB68-A821B7E15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37C198-07D7-4080-90E9-4BBF52D7DB89}" type="datetimeFigureOut">
              <a:rPr lang="en-US"/>
              <a:pPr>
                <a:defRPr/>
              </a:pPr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C6122-5F47-4F86-824E-321717C11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oefoif.va.gov/index.as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quality.va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womenshealth.va.gov/" TargetMode="External"/><Relationship Id="rId5" Type="http://schemas.openxmlformats.org/officeDocument/2006/relationships/hyperlink" Target="http://www.pdhealth.mil/hcc/sapr.asp" TargetMode="External"/><Relationship Id="rId4" Type="http://schemas.openxmlformats.org/officeDocument/2006/relationships/hyperlink" Target="http://www.nationalresourcedirectory.gov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38328" y="3182112"/>
            <a:ext cx="8500872" cy="13136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Partnering to Improve Veterans’ Health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" y="4572000"/>
            <a:ext cx="7754112" cy="1371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Eric Shirley MD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White River Junction VA Medical Center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Starting point: </a:t>
            </a:r>
            <a:br>
              <a:rPr lang="en-US" sz="3200" dirty="0" smtClean="0"/>
            </a:br>
            <a:r>
              <a:rPr lang="en-US" sz="3200" dirty="0" smtClean="0"/>
              <a:t>Ask your patients…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81200"/>
            <a:ext cx="8229600" cy="4145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Did they serve in the military?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they have, are they enrolled in VHA?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not, suggest they contact the VA at </a:t>
            </a:r>
            <a:r>
              <a:rPr lang="en-US" sz="2400" dirty="0" smtClean="0">
                <a:hlinkClick r:id="rId3"/>
              </a:rPr>
              <a:t>www.va.gov</a:t>
            </a:r>
            <a:r>
              <a:rPr lang="en-US" sz="2400" dirty="0" smtClean="0"/>
              <a:t> for Veteran’s benefit information.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they served in Iraq or Afghanistan, suggest they look at  benefits information at </a:t>
            </a:r>
            <a:r>
              <a:rPr lang="en-US" sz="2400" dirty="0" smtClean="0">
                <a:hlinkClick r:id="rId4"/>
              </a:rPr>
              <a:t>http://www.oefoif.va.gov/index.asp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About VHA Primary Care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Patient Centered Medical Home model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Enrolled Veterans assigned to a Patient Aligned Care Team (PACT)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Primary Care Provider and the veteran’s PACT are the gateway to care and services at the VHA.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684E7F9-18F1-447D-ACA2-C475C8B91760}" type="slidenum">
              <a:rPr lang="en-US" sz="14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5" name="Picture 4" descr="PCMH team v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VHA Patients Pay for?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It varies:</a:t>
            </a:r>
          </a:p>
          <a:p>
            <a:r>
              <a:rPr lang="en-US" sz="2400" dirty="0" smtClean="0"/>
              <a:t>If a healthcare problem was caused by the veteran’s military service, the VHA calls it “service connected” and the veteran receives free healthcare for that problem.</a:t>
            </a:r>
          </a:p>
          <a:p>
            <a:r>
              <a:rPr lang="en-US" sz="2400" dirty="0" smtClean="0"/>
              <a:t>For other conditions, the VHA may charge a co-pay for healthcare visits, prescriptions, equipment or hospitalizations.</a:t>
            </a:r>
          </a:p>
          <a:p>
            <a:r>
              <a:rPr lang="en-US" sz="2400" dirty="0" smtClean="0"/>
              <a:t>VHA bills Veterans’ commercial healthcare insurance for care unless it is service connected. </a:t>
            </a:r>
          </a:p>
          <a:p>
            <a:r>
              <a:rPr lang="en-US" sz="2400" dirty="0" smtClean="0"/>
              <a:t>VHA is prohibited by law from billing Medicare or Medicaid.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is there Co-Managed Care?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Veterans enrolled in VHA care can use community healthcare services while maintaining their access to VHA benefits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50-70% of all enrolled Veterans are managed  in partnerships with the private sector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Co-Management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Areas that are particularly challenging for community providers when working with VA: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Getting medications  and supplies</a:t>
            </a: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Getting patient information from VA</a:t>
            </a: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Transferring inpatients to the VA</a:t>
            </a: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What does the VA pay for at non-VA sites?</a:t>
            </a:r>
          </a:p>
          <a:p>
            <a:pPr marL="514350" indent="-514350" eaLnBrk="1" hangingPunct="1"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Medications and Equipment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VHA Pharmacy only fills prescriptions written by VHA providers or VHA fee-based providers.</a:t>
            </a:r>
          </a:p>
          <a:p>
            <a:r>
              <a:rPr lang="en-US" sz="2400" dirty="0" smtClean="0"/>
              <a:t>Veterans get medications  and  medical equipment from VHA only for conditions managed by VHA providers.</a:t>
            </a:r>
          </a:p>
          <a:p>
            <a:r>
              <a:rPr lang="en-US" sz="2400" dirty="0" smtClean="0"/>
              <a:t>When Veterans ask their VHA provider to supply a medication prescribed by a community provider, the VHA provider reviews the clinical information available and/or schedules an appointment to see the Veteran because they will be medically responsible for the prescription.  No medication will be dispensed until there has been this handoff.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VHA Providers use the VHA Formulary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The VHA  Formulary:</a:t>
            </a:r>
          </a:p>
          <a:p>
            <a:pPr>
              <a:buNone/>
            </a:pPr>
            <a:r>
              <a:rPr lang="en-US" sz="2800" dirty="0" smtClean="0"/>
              <a:t>http://www.pbm.va.gov/NationalFormulary.asp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Primary Care Providers prescribe medications within their scope of practice.</a:t>
            </a:r>
          </a:p>
          <a:p>
            <a:r>
              <a:rPr lang="en-US" sz="2400" dirty="0" smtClean="0"/>
              <a:t> Medications prescribed by a community specialty care provider (ophthalmologist, oncologist, rheumatologist, etc.) require a VHA specialty care provider to concur and write.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Example:</a:t>
            </a:r>
            <a:br>
              <a:rPr lang="en-US" sz="3200" dirty="0" smtClean="0"/>
            </a:br>
            <a:r>
              <a:rPr lang="en-US" sz="3200" dirty="0" smtClean="0"/>
              <a:t>Preferred  Medications</a:t>
            </a:r>
            <a:endParaRPr lang="en-US" sz="32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020610289"/>
              </p:ext>
            </p:extLst>
          </p:nvPr>
        </p:nvGraphicFramePr>
        <p:xfrm>
          <a:off x="1752600" y="1752600"/>
          <a:ext cx="5715000" cy="448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795"/>
                <a:gridCol w="2884205"/>
              </a:tblGrid>
              <a:tr h="99585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VA Formulary</a:t>
                      </a:r>
                      <a:endParaRPr lang="en-US" sz="2400" dirty="0"/>
                    </a:p>
                  </a:txBody>
                  <a:tcPr marL="128254" marR="128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Not on VA Formulary</a:t>
                      </a:r>
                      <a:endParaRPr lang="en-US" sz="2400" dirty="0"/>
                    </a:p>
                  </a:txBody>
                  <a:tcPr marL="128254" marR="128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15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Simvastatin</a:t>
                      </a:r>
                      <a:r>
                        <a:rPr lang="en-US" sz="2000" dirty="0" smtClean="0"/>
                        <a:t> (1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line)</a:t>
                      </a:r>
                    </a:p>
                    <a:p>
                      <a:pPr algn="l"/>
                      <a:r>
                        <a:rPr lang="en-US" sz="2000" dirty="0" err="1" smtClean="0"/>
                        <a:t>Pravastatin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Atorvastatin</a:t>
                      </a:r>
                      <a:endParaRPr lang="en-US" sz="2000" dirty="0" smtClean="0"/>
                    </a:p>
                  </a:txBody>
                  <a:tcPr marL="128254" marR="1282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Rosuvastatin</a:t>
                      </a:r>
                      <a:endParaRPr lang="en-US" sz="2000" dirty="0" smtClean="0"/>
                    </a:p>
                    <a:p>
                      <a:pPr algn="l"/>
                      <a:endParaRPr lang="en-US" sz="2000" dirty="0" smtClean="0"/>
                    </a:p>
                    <a:p>
                      <a:pPr algn="l"/>
                      <a:endParaRPr lang="en-US" sz="2000" dirty="0"/>
                    </a:p>
                  </a:txBody>
                  <a:tcPr marL="128254" marR="1282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2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Omeprazole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Ranitidine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Famotidine</a:t>
                      </a:r>
                    </a:p>
                  </a:txBody>
                  <a:tcPr marL="128254" marR="1282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Lansoprazole</a:t>
                      </a:r>
                      <a:endParaRPr lang="en-US" sz="2000" dirty="0" smtClean="0"/>
                    </a:p>
                    <a:p>
                      <a:pPr algn="l"/>
                      <a:r>
                        <a:rPr lang="en-US" sz="2000" dirty="0" smtClean="0"/>
                        <a:t>Esomeprazole</a:t>
                      </a:r>
                    </a:p>
                  </a:txBody>
                  <a:tcPr marL="128254" marR="1282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Finasteride</a:t>
                      </a:r>
                      <a:endParaRPr lang="en-US" sz="2000" dirty="0"/>
                    </a:p>
                  </a:txBody>
                  <a:tcPr marL="128254" marR="1282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Dutasteride</a:t>
                      </a:r>
                      <a:endParaRPr lang="en-US" sz="2000" dirty="0"/>
                    </a:p>
                  </a:txBody>
                  <a:tcPr marL="128254" marR="1282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484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Symbicort</a:t>
                      </a:r>
                      <a:endParaRPr lang="en-US" sz="2000" dirty="0" smtClean="0"/>
                    </a:p>
                  </a:txBody>
                  <a:tcPr marL="128254" marR="1282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Advair</a:t>
                      </a:r>
                      <a:endParaRPr lang="en-US" sz="2000" dirty="0" smtClean="0"/>
                    </a:p>
                  </a:txBody>
                  <a:tcPr marL="128254" marR="12825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I Contact VHA for Records?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676400"/>
            <a:ext cx="8686800" cy="5181600"/>
          </a:xfrm>
        </p:spPr>
        <p:txBody>
          <a:bodyPr/>
          <a:lstStyle/>
          <a:p>
            <a:r>
              <a:rPr lang="en-US" sz="2400" b="1" dirty="0" smtClean="0"/>
              <a:t>Non-Urgent</a:t>
            </a:r>
          </a:p>
          <a:p>
            <a:pPr lvl="1"/>
            <a:r>
              <a:rPr lang="en-US" sz="2200" dirty="0" smtClean="0"/>
              <a:t>Veteran can submit a Release of Information request to VHA to send information directly to the community provider</a:t>
            </a:r>
          </a:p>
          <a:p>
            <a:pPr lvl="1"/>
            <a:r>
              <a:rPr lang="en-US" sz="2200" dirty="0" smtClean="0"/>
              <a:t>Request that the Veteran provide the information directly</a:t>
            </a:r>
          </a:p>
          <a:p>
            <a:r>
              <a:rPr lang="en-US" sz="2400" b="1" dirty="0" smtClean="0"/>
              <a:t>Urgent</a:t>
            </a:r>
          </a:p>
          <a:p>
            <a:pPr lvl="1"/>
            <a:r>
              <a:rPr lang="en-US" sz="2200" dirty="0" smtClean="0"/>
              <a:t>Mon-Fri 8:00 a.m. - 4:30 p.m.: Call  White River Jct. VA Medical Center 866-687-8387 ext. 6364 and ask for Veteran’s  PACT team.</a:t>
            </a:r>
          </a:p>
          <a:p>
            <a:pPr lvl="1"/>
            <a:r>
              <a:rPr lang="en-US" sz="2200" dirty="0" smtClean="0"/>
              <a:t>Evenings, nights, weekends, holidays: Call </a:t>
            </a:r>
            <a:r>
              <a:rPr lang="en-US" sz="2200" dirty="0"/>
              <a:t>White River Jct. VA Medical Center 866-687-8387 ext. </a:t>
            </a:r>
            <a:r>
              <a:rPr lang="en-US" sz="2200" dirty="0" smtClean="0"/>
              <a:t>5700  for administrator on duty.</a:t>
            </a:r>
          </a:p>
          <a:p>
            <a:r>
              <a:rPr lang="en-US" sz="2400" b="1" dirty="0" smtClean="0"/>
              <a:t>My Health</a:t>
            </a:r>
            <a:r>
              <a:rPr lang="en-US" sz="2400" b="1" i="1" dirty="0" smtClean="0"/>
              <a:t>e</a:t>
            </a:r>
            <a:r>
              <a:rPr lang="en-US" sz="2400" b="1" dirty="0" smtClean="0"/>
              <a:t>Vet option</a:t>
            </a:r>
          </a:p>
          <a:p>
            <a:pPr lvl="1"/>
            <a:r>
              <a:rPr lang="en-US" sz="2200" dirty="0" smtClean="0"/>
              <a:t>Veteran prints information , secure messages the VHA provider to call, or can grant access to EMR</a:t>
            </a:r>
            <a:endParaRPr 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ntage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371600"/>
            <a:ext cx="5715000" cy="238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r>
              <a:rPr lang="en-US" sz="3600" dirty="0" smtClean="0"/>
              <a:t>Why have we asked  for your time today?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219200"/>
            <a:ext cx="73152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“Honor America’s Veterans by providing exceptional health care that improves their health and well-being”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ouple_talk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429000"/>
            <a:ext cx="2124075" cy="1371600"/>
          </a:xfrm>
          <a:prstGeom prst="rect">
            <a:avLst/>
          </a:prstGeom>
        </p:spPr>
      </p:pic>
      <p:pic>
        <p:nvPicPr>
          <p:cNvPr id="5" name="Picture 4" descr="kid_dad_shipou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3429001"/>
            <a:ext cx="1600200" cy="1371600"/>
          </a:xfrm>
          <a:prstGeom prst="rect">
            <a:avLst/>
          </a:prstGeom>
        </p:spPr>
      </p:pic>
      <p:pic>
        <p:nvPicPr>
          <p:cNvPr id="7" name="Picture 6" descr="Veteran femai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3429000"/>
            <a:ext cx="1977109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" y="228600"/>
          <a:ext cx="8686800" cy="638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4" imgW="11657143" imgH="7542857" progId="AcroExch.Document.7">
                  <p:embed/>
                </p:oleObj>
              </mc:Choice>
              <mc:Fallback>
                <p:oleObj name="Acrobat Document" r:id="rId4" imgW="11657143" imgH="7542857" progId="AcroExch.Document.7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686800" cy="63811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2893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 I Transfer a Veteran Patient </a:t>
            </a:r>
            <a:br>
              <a:rPr lang="en-US" sz="3200" dirty="0" smtClean="0"/>
            </a:br>
            <a:r>
              <a:rPr lang="en-US" sz="3200" dirty="0" smtClean="0"/>
              <a:t>to the VA?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Veteran must qualify for inpatient acute care.</a:t>
            </a:r>
          </a:p>
          <a:p>
            <a:r>
              <a:rPr lang="en-US" sz="2400" dirty="0" smtClean="0"/>
              <a:t>Ask Veteran if he/she desires to be transfer to a VAMC treating facility.</a:t>
            </a:r>
          </a:p>
          <a:p>
            <a:r>
              <a:rPr lang="en-US" sz="2400" dirty="0" smtClean="0"/>
              <a:t>Referring physician must call admissions 802-295-9363 x 5700 24/7 directly.  A checklist of medical information will be requested as a product of that call to determine eligibility and bed availability either locally or within the system.</a:t>
            </a:r>
          </a:p>
          <a:p>
            <a:r>
              <a:rPr lang="en-US" sz="2400" dirty="0" smtClean="0"/>
              <a:t>The Admitting Physician of the day will then return the call directly to the referring physician.  A doc to doc discussion will then determine disposition.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will VHA pay for at non-VHA sites?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It varies  and it is complicated.  </a:t>
            </a:r>
          </a:p>
          <a:p>
            <a:r>
              <a:rPr lang="en-US" sz="2400" dirty="0" smtClean="0"/>
              <a:t>If VA services are available, VA usually does not pay</a:t>
            </a:r>
          </a:p>
          <a:p>
            <a:r>
              <a:rPr lang="en-US" sz="2400" dirty="0" smtClean="0"/>
              <a:t>If VA services not available, then there are circumstances where VA may pay</a:t>
            </a:r>
          </a:p>
          <a:p>
            <a:r>
              <a:rPr lang="en-US" sz="2400" dirty="0" smtClean="0"/>
              <a:t>Managed by Fee Basis department- 802-295-9363 </a:t>
            </a:r>
            <a:r>
              <a:rPr lang="en-US" sz="2400" dirty="0" err="1" smtClean="0"/>
              <a:t>ext</a:t>
            </a:r>
            <a:r>
              <a:rPr lang="en-US" sz="2400" dirty="0" smtClean="0"/>
              <a:t> 5833</a:t>
            </a:r>
          </a:p>
          <a:p>
            <a:r>
              <a:rPr lang="en-US" sz="2400" dirty="0" smtClean="0"/>
              <a:t>Millennium Bill  (resources to care for uninsured Veterans)</a:t>
            </a:r>
          </a:p>
          <a:p>
            <a:r>
              <a:rPr lang="en-US" sz="2400" dirty="0" smtClean="0"/>
              <a:t>Contact </a:t>
            </a:r>
            <a:r>
              <a:rPr lang="en-US" sz="2400" dirty="0" smtClean="0"/>
              <a:t>–Fee Basis for Millennium </a:t>
            </a:r>
            <a:r>
              <a:rPr lang="en-US" sz="2400" dirty="0" smtClean="0"/>
              <a:t>bill/fee services</a:t>
            </a:r>
          </a:p>
          <a:p>
            <a:pPr>
              <a:buNone/>
            </a:pPr>
            <a:r>
              <a:rPr lang="en-US" sz="2400" dirty="0" smtClean="0"/>
              <a:t>     within 72 hrs of care provision.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For More In-Depth Information:</a:t>
            </a:r>
            <a:br>
              <a:rPr lang="en-US" sz="3200" dirty="0" smtClean="0"/>
            </a:br>
            <a:r>
              <a:rPr lang="en-US" sz="3200" dirty="0" smtClean="0"/>
              <a:t>The 3-Hour Workshop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Learn more about the services available to eligible Veteran patients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Explore specific processes for accessing VA services, prescriptions, equipment &amp; supplies, hospital discharge, transfers, and more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Discuss challenges faced by providers, case managers, nurses and other team members involved in co-managed care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Clinical Pearls</a:t>
            </a:r>
            <a:endParaRPr lang="en-US" sz="3200" dirty="0"/>
          </a:p>
        </p:txBody>
      </p:sp>
      <p:sp>
        <p:nvSpPr>
          <p:cNvPr id="23554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305800" cy="437388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Ask “Are you a Veteran?” or “Did you serve in the military?”</a:t>
            </a:r>
          </a:p>
          <a:p>
            <a:pPr eaLnBrk="1" hangingPunct="1"/>
            <a:r>
              <a:rPr lang="en-US" sz="2400" dirty="0" smtClean="0"/>
              <a:t>Acknowledge military service</a:t>
            </a:r>
          </a:p>
          <a:p>
            <a:pPr eaLnBrk="1" hangingPunct="1"/>
            <a:r>
              <a:rPr lang="en-US" sz="2400" dirty="0" smtClean="0"/>
              <a:t>Ask about VHA PACT Team contact information, if VHA used</a:t>
            </a:r>
          </a:p>
          <a:p>
            <a:pPr eaLnBrk="1" hangingPunct="1"/>
            <a:r>
              <a:rPr lang="en-US" sz="2400" dirty="0" smtClean="0"/>
              <a:t>Encourage Veteran to use MyHealth</a:t>
            </a:r>
            <a:r>
              <a:rPr lang="en-US" sz="2400" i="1" dirty="0" smtClean="0"/>
              <a:t>e</a:t>
            </a:r>
            <a:r>
              <a:rPr lang="en-US" sz="2400" dirty="0" smtClean="0"/>
              <a:t>Vet</a:t>
            </a:r>
          </a:p>
          <a:p>
            <a:pPr eaLnBrk="1" hangingPunct="1"/>
            <a:r>
              <a:rPr lang="en-US" sz="2400" dirty="0" smtClean="0"/>
              <a:t>Take a military history</a:t>
            </a:r>
          </a:p>
          <a:p>
            <a:pPr lvl="1" eaLnBrk="1" hangingPunct="1"/>
            <a:r>
              <a:rPr lang="en-US" sz="2400" dirty="0" smtClean="0"/>
              <a:t>Branch / Rank / Dates / Deployments / Job</a:t>
            </a:r>
          </a:p>
          <a:p>
            <a:pPr lvl="1" eaLnBrk="1" hangingPunct="1"/>
            <a:r>
              <a:rPr lang="en-US" sz="2400" dirty="0" smtClean="0"/>
              <a:t>Combat </a:t>
            </a:r>
            <a:r>
              <a:rPr lang="en-US" sz="2400" dirty="0"/>
              <a:t>exposures</a:t>
            </a:r>
          </a:p>
          <a:p>
            <a:pPr lvl="1" eaLnBrk="1" hangingPunct="1"/>
            <a:r>
              <a:rPr lang="en-US" sz="2400" dirty="0"/>
              <a:t>Illness / injuries while </a:t>
            </a:r>
            <a:r>
              <a:rPr lang="en-US" sz="2400" dirty="0" smtClean="0"/>
              <a:t>deployed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Resources for Health Professionals</a:t>
            </a:r>
            <a:endParaRPr lang="en-US" sz="3200" dirty="0"/>
          </a:p>
        </p:txBody>
      </p:sp>
      <p:sp>
        <p:nvSpPr>
          <p:cNvPr id="22530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VA / </a:t>
            </a:r>
            <a:r>
              <a:rPr lang="en-US" sz="2400" dirty="0" err="1" smtClean="0"/>
              <a:t>DoD</a:t>
            </a:r>
            <a:r>
              <a:rPr lang="en-US" sz="2400" dirty="0" smtClean="0"/>
              <a:t> Clinical Practice Guidelines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3"/>
              </a:rPr>
              <a:t>http://www.healthquality.va.gov</a:t>
            </a: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4"/>
              </a:rPr>
              <a:t>http://www.nationalresourcedirectory.gov/</a:t>
            </a: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5"/>
              </a:rPr>
              <a:t>http://www.pdhealth.mil/hcc/sapr.asp</a:t>
            </a: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en-US" sz="2400" dirty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  <a:hlinkClick r:id="rId6"/>
              </a:rPr>
              <a:t>http://www.womenshealth.va.gov</a:t>
            </a:r>
            <a:r>
              <a:rPr lang="en-US" sz="2400" dirty="0" smtClean="0">
                <a:solidFill>
                  <a:srgbClr val="FF0000"/>
                </a:solidFill>
                <a:hlinkClick r:id="rId6"/>
              </a:rPr>
              <a:t>/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How to Contact Us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If you have any questions, please contact:</a:t>
            </a:r>
          </a:p>
          <a:p>
            <a:pPr eaLnBrk="1" hangingPunct="1">
              <a:buNone/>
            </a:pPr>
            <a:r>
              <a:rPr lang="en-US" sz="2800" dirty="0" smtClean="0"/>
              <a:t>Telephone Advice Line 866-687-8387 ext. 6364 </a:t>
            </a:r>
          </a:p>
          <a:p>
            <a:pPr eaLnBrk="1" hangingPunct="1">
              <a:buNone/>
            </a:pPr>
            <a:r>
              <a:rPr lang="en-US" sz="2800" dirty="0"/>
              <a:t>a</a:t>
            </a:r>
            <a:r>
              <a:rPr lang="en-US" sz="2800" dirty="0" smtClean="0"/>
              <a:t>nd request your Veterans PACT Team or Case Manager.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sz="2800" dirty="0" smtClean="0"/>
              <a:t>Department of Veterans Affairs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800" dirty="0" smtClean="0"/>
              <a:t>Medical Center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800" dirty="0" smtClean="0"/>
              <a:t>215 North Main Street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800" dirty="0" smtClean="0"/>
              <a:t>White River Junction, VT 05009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Questions &amp; Answers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03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27653" name="Content Placeholder 12" descr="Green-Hat_071103-D-7203T-015__0Y21U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 l="41644"/>
          <a:stretch>
            <a:fillRect/>
          </a:stretch>
        </p:blipFill>
        <p:spPr>
          <a:xfrm>
            <a:off x="6067425" y="2209800"/>
            <a:ext cx="3076575" cy="3886200"/>
          </a:xfrm>
        </p:spPr>
      </p:pic>
      <p:pic>
        <p:nvPicPr>
          <p:cNvPr id="27654" name="Picture 14" descr="hires_090304-F-6684S-034c.jpg"/>
          <p:cNvPicPr>
            <a:picLocks noChangeAspect="1"/>
          </p:cNvPicPr>
          <p:nvPr/>
        </p:nvPicPr>
        <p:blipFill>
          <a:blip r:embed="rId5" cstate="print"/>
          <a:srcRect l="11111" r="4167"/>
          <a:stretch>
            <a:fillRect/>
          </a:stretch>
        </p:blipFill>
        <p:spPr bwMode="auto">
          <a:xfrm>
            <a:off x="0" y="2667000"/>
            <a:ext cx="41910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286000"/>
            <a:ext cx="18288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8" descr="plaque2.jpg"/>
          <p:cNvPicPr>
            <a:picLocks noChangeAspect="1"/>
          </p:cNvPicPr>
          <p:nvPr/>
        </p:nvPicPr>
        <p:blipFill>
          <a:blip r:embed="rId7" cstate="print"/>
          <a:srcRect l="33333" t="35513" r="27499" b="34807"/>
          <a:stretch>
            <a:fillRect/>
          </a:stretch>
        </p:blipFill>
        <p:spPr bwMode="auto">
          <a:xfrm>
            <a:off x="4191000" y="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03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7653" name="Content Placeholder 12" descr="Green-Hat_071103-D-7203T-015__0Y21U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 l="41644"/>
          <a:stretch>
            <a:fillRect/>
          </a:stretch>
        </p:blipFill>
        <p:spPr>
          <a:xfrm>
            <a:off x="6067425" y="2209800"/>
            <a:ext cx="3076575" cy="3886200"/>
          </a:xfrm>
        </p:spPr>
      </p:pic>
      <p:pic>
        <p:nvPicPr>
          <p:cNvPr id="27654" name="Picture 14" descr="hires_090304-F-6684S-034c.jpg"/>
          <p:cNvPicPr>
            <a:picLocks noChangeAspect="1"/>
          </p:cNvPicPr>
          <p:nvPr/>
        </p:nvPicPr>
        <p:blipFill>
          <a:blip r:embed="rId5" cstate="print"/>
          <a:srcRect l="11111" r="4167"/>
          <a:stretch>
            <a:fillRect/>
          </a:stretch>
        </p:blipFill>
        <p:spPr bwMode="auto">
          <a:xfrm>
            <a:off x="0" y="2667000"/>
            <a:ext cx="41910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286000"/>
            <a:ext cx="18288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8" descr="plaque2.jpg"/>
          <p:cNvPicPr>
            <a:picLocks noChangeAspect="1"/>
          </p:cNvPicPr>
          <p:nvPr/>
        </p:nvPicPr>
        <p:blipFill>
          <a:blip r:embed="rId7" cstate="print"/>
          <a:srcRect l="33333" t="35513" r="27499" b="34807"/>
          <a:stretch>
            <a:fillRect/>
          </a:stretch>
        </p:blipFill>
        <p:spPr bwMode="auto">
          <a:xfrm>
            <a:off x="4191000" y="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We Hope to Accomplish Today?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Present basic information about the VA and how VHA health care works</a:t>
            </a:r>
          </a:p>
          <a:p>
            <a:r>
              <a:rPr lang="en-US" sz="2400" dirty="0" smtClean="0"/>
              <a:t>Discuss ways we can collaborate better in taking care of Veterans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How to get VA medical records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How to transfer a Veteran from your hospital to VA</a:t>
            </a:r>
            <a:endParaRPr lang="en-US" sz="2200" dirty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How does the VA medication system work?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Understanding your concerns and issues about collaborating with the VHA.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40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About the Department of Veterans Affairs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sz="2400" dirty="0" smtClean="0"/>
              <a:t>Established in 1930</a:t>
            </a:r>
          </a:p>
          <a:p>
            <a:r>
              <a:rPr lang="en-US" sz="2400" dirty="0" smtClean="0"/>
              <a:t>Elevated to Cabinet level in 1989</a:t>
            </a:r>
          </a:p>
          <a:p>
            <a:r>
              <a:rPr lang="en-US" sz="2400" dirty="0" smtClean="0"/>
              <a:t>Federal government’s second largest department after the Department of Defense</a:t>
            </a:r>
          </a:p>
          <a:p>
            <a:r>
              <a:rPr lang="en-US" sz="2400" dirty="0" smtClean="0"/>
              <a:t>Three components:</a:t>
            </a:r>
          </a:p>
          <a:p>
            <a:pPr lvl="1"/>
            <a:r>
              <a:rPr lang="en-US" sz="2400" b="1" dirty="0" smtClean="0"/>
              <a:t>Veterans Health Administration (VHA)</a:t>
            </a:r>
          </a:p>
          <a:p>
            <a:pPr lvl="1"/>
            <a:r>
              <a:rPr lang="en-US" sz="2400" dirty="0" smtClean="0"/>
              <a:t>Veterans Benefits Administration (VBA)</a:t>
            </a:r>
          </a:p>
          <a:p>
            <a:pPr lvl="1"/>
            <a:r>
              <a:rPr lang="en-US" sz="2400" dirty="0" smtClean="0"/>
              <a:t>National Cemetery Administration (NCA)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VHA?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VHA is an entitlement program funded by Congress which may change depending on the Department of Veteran Affairs budget</a:t>
            </a:r>
          </a:p>
          <a:p>
            <a:r>
              <a:rPr lang="en-US" sz="2400" dirty="0" smtClean="0"/>
              <a:t>VHA is not an insurance policy for veterans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6" name="Picture 3" descr="C:\Users\VHATOGMARKLP\AppData\Local\Microsoft\Windows\Temporary Internet Files\Content.IE5\WD26IS1J\MP9004428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657600"/>
            <a:ext cx="3733800" cy="2517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ChangeArrowheads="1"/>
          </p:cNvSpPr>
          <p:nvPr/>
        </p:nvSpPr>
        <p:spPr bwMode="auto">
          <a:xfrm>
            <a:off x="0" y="0"/>
            <a:ext cx="944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700" b="1" dirty="0" smtClean="0">
                <a:latin typeface="+mj-lt"/>
              </a:rPr>
              <a:t>VETERANS HEALTH ADMINISTRATION - VHA</a:t>
            </a:r>
          </a:p>
          <a:p>
            <a:pPr algn="ctr">
              <a:defRPr/>
            </a:pPr>
            <a:r>
              <a:rPr lang="en-US" sz="2000" b="1" dirty="0" smtClean="0">
                <a:latin typeface="+mj-lt"/>
              </a:rPr>
              <a:t>LARGEST </a:t>
            </a:r>
            <a:r>
              <a:rPr lang="en-US" sz="2000" b="1" dirty="0">
                <a:latin typeface="+mj-lt"/>
              </a:rPr>
              <a:t>INTEGRATED HEALTH CARE SYSTEM IN THE COUNTRY</a:t>
            </a:r>
          </a:p>
        </p:txBody>
      </p:sp>
      <p:pic>
        <p:nvPicPr>
          <p:cNvPr id="5123" name="Picture 7" descr="vam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3200400" cy="21336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3505200" y="838200"/>
            <a:ext cx="2209800" cy="646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smtClean="0">
                <a:latin typeface="+mn-lt"/>
              </a:rPr>
              <a:t>152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Hospitals</a:t>
            </a:r>
          </a:p>
        </p:txBody>
      </p:sp>
      <p:sp>
        <p:nvSpPr>
          <p:cNvPr id="114695" name="Text Box 9"/>
          <p:cNvSpPr txBox="1">
            <a:spLocks noChangeArrowheads="1"/>
          </p:cNvSpPr>
          <p:nvPr/>
        </p:nvSpPr>
        <p:spPr bwMode="auto">
          <a:xfrm>
            <a:off x="304800" y="5943600"/>
            <a:ext cx="86106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smtClean="0">
                <a:latin typeface="Rockwell" pitchFamily="18" charset="0"/>
              </a:rPr>
              <a:t>103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dirty="0">
                <a:latin typeface="+mn-lt"/>
                <a:cs typeface="Arial" charset="0"/>
              </a:rPr>
              <a:t>Domiciliary Resident Rehabilitation Treatment Programs</a:t>
            </a:r>
            <a:endParaRPr lang="en-US" dirty="0">
              <a:latin typeface="+mn-lt"/>
            </a:endParaRP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2057400" y="4495800"/>
            <a:ext cx="5334000" cy="10618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latin typeface="+mn-lt"/>
              </a:rPr>
              <a:t>300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Readjustment Counseling Centers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+mn-lt"/>
              </a:rPr>
              <a:t>VET CENTERS</a:t>
            </a:r>
          </a:p>
        </p:txBody>
      </p:sp>
      <p:pic>
        <p:nvPicPr>
          <p:cNvPr id="5127" name="Picture 11" descr="vam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1200"/>
            <a:ext cx="2971800" cy="19812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3124200" y="3124200"/>
            <a:ext cx="2971800" cy="1108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          </a:t>
            </a:r>
            <a:r>
              <a:rPr lang="en-US" sz="3600" b="1" dirty="0" smtClean="0">
                <a:latin typeface="+mn-lt"/>
              </a:rPr>
              <a:t>135</a:t>
            </a:r>
            <a:r>
              <a:rPr lang="en-US" sz="2800" dirty="0" smtClean="0">
                <a:latin typeface="+mn-lt"/>
              </a:rPr>
              <a:t> </a:t>
            </a:r>
            <a:endParaRPr lang="en-US" sz="2800" dirty="0">
              <a:latin typeface="+mn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Community Living Centers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2133600" y="1600200"/>
            <a:ext cx="5181600" cy="954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latin typeface="+mn-lt"/>
              </a:rPr>
              <a:t>995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Clinics (Hospital, Community-Based, Independent and Mobile)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803564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About the White River Junction VAMC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Serves about 22,000 Veterans</a:t>
            </a:r>
          </a:p>
          <a:p>
            <a:pPr eaLnBrk="1" hangingPunct="1"/>
            <a:r>
              <a:rPr lang="en-US" sz="2200" dirty="0" smtClean="0"/>
              <a:t>Total of 8 access points in VT and NH</a:t>
            </a:r>
          </a:p>
          <a:p>
            <a:pPr eaLnBrk="1" hangingPunct="1"/>
            <a:r>
              <a:rPr lang="en-US" sz="2200" dirty="0" smtClean="0"/>
              <a:t>Medical Center- White River Junction</a:t>
            </a:r>
          </a:p>
          <a:p>
            <a:pPr lvl="1" eaLnBrk="1" hangingPunct="1"/>
            <a:r>
              <a:rPr lang="en-US" sz="2000" dirty="0" smtClean="0"/>
              <a:t>60 beds: medicine, surgery, ICU, mental health</a:t>
            </a:r>
          </a:p>
          <a:p>
            <a:pPr lvl="1" eaLnBrk="1" hangingPunct="1"/>
            <a:r>
              <a:rPr lang="en-US" sz="2000" dirty="0" smtClean="0"/>
              <a:t>Most medical  / surgical specialties</a:t>
            </a:r>
          </a:p>
          <a:p>
            <a:pPr lvl="1" eaLnBrk="1" hangingPunct="1"/>
            <a:r>
              <a:rPr lang="en-US" sz="2000" dirty="0" smtClean="0"/>
              <a:t>MRI / CT / interventional radiology</a:t>
            </a:r>
          </a:p>
          <a:p>
            <a:pPr lvl="1" eaLnBrk="1" hangingPunct="1"/>
            <a:r>
              <a:rPr lang="en-US" sz="2000" dirty="0" smtClean="0"/>
              <a:t>Strong DHMC affiliation</a:t>
            </a:r>
          </a:p>
          <a:p>
            <a:pPr lvl="1" eaLnBrk="1" hangingPunct="1"/>
            <a:r>
              <a:rPr lang="en-US" sz="2000" dirty="0" smtClean="0"/>
              <a:t>Women’s Comprehensive Care Center </a:t>
            </a:r>
          </a:p>
          <a:p>
            <a:pPr eaLnBrk="1" hangingPunct="1"/>
            <a:r>
              <a:rPr lang="en-US" sz="2200" dirty="0" smtClean="0"/>
              <a:t>CBOCs (Community Based Outpatient Clinics)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Colchester, Newport, Rutland, Brattleboro, Bennington, Keene, Littleton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Our Purpose: To Provide Excellent </a:t>
            </a:r>
            <a:br>
              <a:rPr lang="en-US" sz="3200" dirty="0" smtClean="0"/>
            </a:br>
            <a:r>
              <a:rPr lang="en-US" sz="3200" dirty="0" smtClean="0"/>
              <a:t>Patient-Centered Care for Veterans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Build understanding between community healthcare organizations  and local VHA facility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Improve communication by identifying appropriate contacts at VHA and in the community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Safe transitions of care to reduce hospital readmissions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Moving from “dual management” to “co-management” systems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0D7ACC1BF7E44C8C037FB2C1F56808" ma:contentTypeVersion="0" ma:contentTypeDescription="Create a new document." ma:contentTypeScope="" ma:versionID="45caecfa3374ac40f965f09348c4778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FDF975D-26BE-47AA-97CC-9B8E9470D3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206A597-5E16-47D4-9A74-3B96EA6F8F9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9382D9E-116B-49C5-9C02-DFDB7657199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8E91698-E669-4A35-8F25-B0A1C64DD2F6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1432</Words>
  <Application>Microsoft Office PowerPoint</Application>
  <PresentationFormat>On-screen Show (4:3)</PresentationFormat>
  <Paragraphs>210</Paragraphs>
  <Slides>28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Acrobat Document</vt:lpstr>
      <vt:lpstr>Partnering to Improve Veterans’ Health Care</vt:lpstr>
      <vt:lpstr>Why have we asked  for your time today?</vt:lpstr>
      <vt:lpstr>PowerPoint Presentation</vt:lpstr>
      <vt:lpstr>What Do We Hope to Accomplish Today?</vt:lpstr>
      <vt:lpstr>About the Department of Veterans Affairs</vt:lpstr>
      <vt:lpstr>What is the VHA?</vt:lpstr>
      <vt:lpstr>PowerPoint Presentation</vt:lpstr>
      <vt:lpstr>About the White River Junction VAMC</vt:lpstr>
      <vt:lpstr>Our Purpose: To Provide Excellent  Patient-Centered Care for Veterans </vt:lpstr>
      <vt:lpstr>Starting point:  Ask your patients…</vt:lpstr>
      <vt:lpstr>About VHA Primary Care</vt:lpstr>
      <vt:lpstr>PowerPoint Presentation</vt:lpstr>
      <vt:lpstr>What do VHA Patients Pay for?</vt:lpstr>
      <vt:lpstr>Why is there Co-Managed Care?</vt:lpstr>
      <vt:lpstr>Co-Management Challenges</vt:lpstr>
      <vt:lpstr>Medications and Equipment</vt:lpstr>
      <vt:lpstr>VHA Providers use the VHA Formulary</vt:lpstr>
      <vt:lpstr>Example: Preferred  Medications</vt:lpstr>
      <vt:lpstr>How Do I Contact VHA for Records?</vt:lpstr>
      <vt:lpstr>PowerPoint Presentation</vt:lpstr>
      <vt:lpstr>How Do I Transfer a Veteran Patient  to the VA?</vt:lpstr>
      <vt:lpstr>What will VHA pay for at non-VHA sites?</vt:lpstr>
      <vt:lpstr>For More In-Depth Information: The 3-Hour Workshop</vt:lpstr>
      <vt:lpstr>Clinical Pearls</vt:lpstr>
      <vt:lpstr>Resources for Health Professionals</vt:lpstr>
      <vt:lpstr>How to Contact Us</vt:lpstr>
      <vt:lpstr>Questions &amp; Answers</vt:lpstr>
      <vt:lpstr>PowerPoint Presentation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TITLE</dc:title>
  <dc:creator>vhawrjleep</dc:creator>
  <cp:lastModifiedBy>Shirley, Eric A.</cp:lastModifiedBy>
  <cp:revision>214</cp:revision>
  <cp:lastPrinted>2012-11-06T19:05:47Z</cp:lastPrinted>
  <dcterms:created xsi:type="dcterms:W3CDTF">2012-10-23T18:43:23Z</dcterms:created>
  <dcterms:modified xsi:type="dcterms:W3CDTF">2013-09-17T16:28:47Z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0x010100740D7ACC1BF7E44C8C037FB2C1F56808</vt:lpwstr>
  </property>
  <property fmtid="{D5CDD505-2E9C-101B-9397-08002B2CF9AE}" pid="4" name="Priority">
    <vt:lpwstr>0</vt:lpwstr>
  </property>
</Properties>
</file>